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256" r:id="rId2"/>
    <p:sldId id="257" r:id="rId3"/>
    <p:sldId id="272" r:id="rId4"/>
    <p:sldId id="273" r:id="rId5"/>
    <p:sldId id="258" r:id="rId6"/>
    <p:sldId id="267" r:id="rId7"/>
    <p:sldId id="269" r:id="rId8"/>
    <p:sldId id="274" r:id="rId9"/>
    <p:sldId id="259" r:id="rId10"/>
    <p:sldId id="261" r:id="rId11"/>
    <p:sldId id="262" r:id="rId12"/>
    <p:sldId id="469" r:id="rId13"/>
    <p:sldId id="475" r:id="rId14"/>
    <p:sldId id="264" r:id="rId15"/>
    <p:sldId id="263" r:id="rId16"/>
    <p:sldId id="278" r:id="rId17"/>
    <p:sldId id="265" r:id="rId18"/>
    <p:sldId id="457" r:id="rId19"/>
    <p:sldId id="458" r:id="rId20"/>
    <p:sldId id="459" r:id="rId21"/>
    <p:sldId id="471" r:id="rId22"/>
    <p:sldId id="472" r:id="rId23"/>
    <p:sldId id="474" r:id="rId24"/>
    <p:sldId id="473" r:id="rId25"/>
    <p:sldId id="478" r:id="rId26"/>
    <p:sldId id="476" r:id="rId27"/>
    <p:sldId id="465" r:id="rId28"/>
    <p:sldId id="467" r:id="rId29"/>
    <p:sldId id="477"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Frutiger Roman" panose="02000500050000020004" pitchFamily="2" charset="77"/>
      <p:regular r:id="rId38"/>
      <p:bold r:id="rId39"/>
      <p:italic r:id="rId40"/>
      <p:boldItalic r:id="rId41"/>
    </p:embeddedFont>
    <p:embeddedFont>
      <p:font typeface="Frutiger Roman" panose="02000500050000020004" pitchFamily="2" charset="77"/>
      <p:regular r:id="rId38"/>
      <p:bold r:id="rId39"/>
      <p:italic r:id="rId40"/>
      <p:boldItalic r:id="rId41"/>
    </p:embeddedFont>
    <p:embeddedFont>
      <p:font typeface="FSFrutigerBold" pitchFamily="2" charset="77"/>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3C"/>
    <a:srgbClr val="11113B"/>
    <a:srgbClr val="1C1A38"/>
    <a:srgbClr val="747C92"/>
    <a:srgbClr val="1C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38"/>
    <p:restoredTop sz="91145" autoAdjust="0"/>
  </p:normalViewPr>
  <p:slideViewPr>
    <p:cSldViewPr snapToGrid="0" snapToObjects="1">
      <p:cViewPr>
        <p:scale>
          <a:sx n="152" d="100"/>
          <a:sy n="152" d="100"/>
        </p:scale>
        <p:origin x="-480" y="-18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36807-8BF2-4A4C-90A5-D4CEF1D4DAD4}" type="datetimeFigureOut">
              <a:rPr lang="en-US" smtClean="0"/>
              <a:t>5/31/21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18E71-DE12-F741-A183-9234B7F3E6CE}" type="slidenum">
              <a:rPr lang="en-US" smtClean="0"/>
              <a:t>‹#›</a:t>
            </a:fld>
            <a:endParaRPr lang="en-US"/>
          </a:p>
        </p:txBody>
      </p:sp>
    </p:spTree>
    <p:extLst>
      <p:ext uri="{BB962C8B-B14F-4D97-AF65-F5344CB8AC3E}">
        <p14:creationId xmlns:p14="http://schemas.microsoft.com/office/powerpoint/2010/main" val="186971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18E71-DE12-F741-A183-9234B7F3E6CE}" type="slidenum">
              <a:rPr lang="en-US" smtClean="0"/>
              <a:t>7</a:t>
            </a:fld>
            <a:endParaRPr lang="en-US"/>
          </a:p>
        </p:txBody>
      </p:sp>
    </p:spTree>
    <p:extLst>
      <p:ext uri="{BB962C8B-B14F-4D97-AF65-F5344CB8AC3E}">
        <p14:creationId xmlns:p14="http://schemas.microsoft.com/office/powerpoint/2010/main" val="111806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618E71-DE12-F741-A183-9234B7F3E6CE}" type="slidenum">
              <a:rPr lang="en-US" smtClean="0"/>
              <a:t>16</a:t>
            </a:fld>
            <a:endParaRPr lang="en-US"/>
          </a:p>
        </p:txBody>
      </p:sp>
    </p:spTree>
    <p:extLst>
      <p:ext uri="{BB962C8B-B14F-4D97-AF65-F5344CB8AC3E}">
        <p14:creationId xmlns:p14="http://schemas.microsoft.com/office/powerpoint/2010/main" val="36876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18E71-DE12-F741-A183-9234B7F3E6CE}" type="slidenum">
              <a:rPr lang="en-US" smtClean="0"/>
              <a:t>21</a:t>
            </a:fld>
            <a:endParaRPr lang="en-US"/>
          </a:p>
        </p:txBody>
      </p:sp>
    </p:spTree>
    <p:extLst>
      <p:ext uri="{BB962C8B-B14F-4D97-AF65-F5344CB8AC3E}">
        <p14:creationId xmlns:p14="http://schemas.microsoft.com/office/powerpoint/2010/main" val="301403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18E71-DE12-F741-A183-9234B7F3E6CE}" type="slidenum">
              <a:rPr lang="en-US" smtClean="0"/>
              <a:t>25</a:t>
            </a:fld>
            <a:endParaRPr lang="en-US"/>
          </a:p>
        </p:txBody>
      </p:sp>
    </p:spTree>
    <p:extLst>
      <p:ext uri="{BB962C8B-B14F-4D97-AF65-F5344CB8AC3E}">
        <p14:creationId xmlns:p14="http://schemas.microsoft.com/office/powerpoint/2010/main" val="260173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618E71-DE12-F741-A183-9234B7F3E6CE}" type="slidenum">
              <a:rPr lang="en-US" smtClean="0"/>
              <a:t>28</a:t>
            </a:fld>
            <a:endParaRPr lang="en-US"/>
          </a:p>
        </p:txBody>
      </p:sp>
    </p:spTree>
    <p:extLst>
      <p:ext uri="{BB962C8B-B14F-4D97-AF65-F5344CB8AC3E}">
        <p14:creationId xmlns:p14="http://schemas.microsoft.com/office/powerpoint/2010/main" val="144121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618E71-DE12-F741-A183-9234B7F3E6CE}" type="slidenum">
              <a:rPr lang="en-US" smtClean="0"/>
              <a:t>29</a:t>
            </a:fld>
            <a:endParaRPr lang="en-US"/>
          </a:p>
        </p:txBody>
      </p:sp>
    </p:spTree>
    <p:extLst>
      <p:ext uri="{BB962C8B-B14F-4D97-AF65-F5344CB8AC3E}">
        <p14:creationId xmlns:p14="http://schemas.microsoft.com/office/powerpoint/2010/main" val="159629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09F1-9B2D-8640-95D9-5FC16C044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18A73-3450-6D40-804D-6965FE9AA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1841BB-B2F6-7543-B449-9D616698FFB0}"/>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5" name="Footer Placeholder 4">
            <a:extLst>
              <a:ext uri="{FF2B5EF4-FFF2-40B4-BE49-F238E27FC236}">
                <a16:creationId xmlns:a16="http://schemas.microsoft.com/office/drawing/2014/main" id="{CAD6E75E-6188-5A46-9340-69BF14A5D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75C35-9308-D342-B62A-85C9FFE125A2}"/>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285501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985E-5F5A-E744-AD3A-29ED35873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CA638-0777-7442-941E-724BFC5839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CB2BC-910C-5841-8685-8A68190624FB}"/>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5" name="Footer Placeholder 4">
            <a:extLst>
              <a:ext uri="{FF2B5EF4-FFF2-40B4-BE49-F238E27FC236}">
                <a16:creationId xmlns:a16="http://schemas.microsoft.com/office/drawing/2014/main" id="{240EEE78-6450-6546-B7C8-49D08C221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BA5AB-F30B-AA46-A307-D15F44C8F36B}"/>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78772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FEB76-AD39-2C4F-B6EA-356A5EC5B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96B5A-EC4F-9C4A-93DC-D88AA07C4F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F46E2-285A-CC44-8D27-6B926255FE54}"/>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5" name="Footer Placeholder 4">
            <a:extLst>
              <a:ext uri="{FF2B5EF4-FFF2-40B4-BE49-F238E27FC236}">
                <a16:creationId xmlns:a16="http://schemas.microsoft.com/office/drawing/2014/main" id="{163BA240-90C9-9C4C-A081-150AC562C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CB9D3-C61D-464D-9C87-65F07A57C34F}"/>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30149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107A-CA85-544F-AB97-646A6E5EB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8209D-8968-A542-B817-3E4B68FD9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E2DA3-F37A-234A-88F0-E85A2873B3CB}"/>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5" name="Footer Placeholder 4">
            <a:extLst>
              <a:ext uri="{FF2B5EF4-FFF2-40B4-BE49-F238E27FC236}">
                <a16:creationId xmlns:a16="http://schemas.microsoft.com/office/drawing/2014/main" id="{59DBC4FC-AF27-1840-97A8-4ABA3FA51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F5DF8-8F39-884F-A62E-DD668716B7F5}"/>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02822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1568-D20E-6749-89F5-26A048CF07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AD5A9-067F-094D-AABF-A62D33796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D58422-8C23-5F44-BF5D-4F1611EB8BB3}"/>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5" name="Footer Placeholder 4">
            <a:extLst>
              <a:ext uri="{FF2B5EF4-FFF2-40B4-BE49-F238E27FC236}">
                <a16:creationId xmlns:a16="http://schemas.microsoft.com/office/drawing/2014/main" id="{58E36114-C2F3-0E48-AFC2-34C253196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DD9DC-CF90-8A44-93B1-EF0C8C466F7F}"/>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71846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05A7-8284-6943-8446-7ED08123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E5A77-8E5A-4446-A333-A2BA96DDCC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D07AB-2BE7-CB44-8302-2DC3EA37F6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61F0D-C60A-4742-8A5B-4028CFABE44A}"/>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6" name="Footer Placeholder 5">
            <a:extLst>
              <a:ext uri="{FF2B5EF4-FFF2-40B4-BE49-F238E27FC236}">
                <a16:creationId xmlns:a16="http://schemas.microsoft.com/office/drawing/2014/main" id="{31016DF6-C69A-7A47-87FA-3E81AC5A1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13057-A1D2-5645-B53B-EBAF689A108F}"/>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59868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1B1-37F2-D745-8D64-29A3989DA1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6B7849-FE05-124E-8749-9A017E35C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122451-4C56-6442-828A-4BDDC5CDE8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9FA8AC-2DD8-BA49-8649-145DEA9DB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765DF7-437F-4A4A-AF27-9B689B0281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A669D5-6E0D-5D43-9C78-3EC373897B7F}"/>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8" name="Footer Placeholder 7">
            <a:extLst>
              <a:ext uri="{FF2B5EF4-FFF2-40B4-BE49-F238E27FC236}">
                <a16:creationId xmlns:a16="http://schemas.microsoft.com/office/drawing/2014/main" id="{A101FD10-D379-3F45-AF00-686FBD93E7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39235C-91D6-2043-8460-61B117C8B938}"/>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422167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B5B3-A55C-1C40-847C-FC90177C2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9B859-0526-4A44-AFD9-0A6CD88E7CD7}"/>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4" name="Footer Placeholder 3">
            <a:extLst>
              <a:ext uri="{FF2B5EF4-FFF2-40B4-BE49-F238E27FC236}">
                <a16:creationId xmlns:a16="http://schemas.microsoft.com/office/drawing/2014/main" id="{293E30A7-29E6-4B45-9F1C-4B699C267B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5391DA-E5DD-964F-A515-D3CE0D243792}"/>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53280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FBA54-A2D3-E444-8812-5251B94B60B6}"/>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3" name="Footer Placeholder 2">
            <a:extLst>
              <a:ext uri="{FF2B5EF4-FFF2-40B4-BE49-F238E27FC236}">
                <a16:creationId xmlns:a16="http://schemas.microsoft.com/office/drawing/2014/main" id="{A03A9B69-DADA-C741-888D-FB93D01E8B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42981-BF74-0646-870B-0304FEFA82DD}"/>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61877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B837-4F50-CB44-A26E-BBFCE9BB8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54840E-71AA-B448-B1C3-1D1BC818E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D0E89-C819-3342-8EF2-A4D424204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EB3D3D-98E9-3C4D-A983-E0B756C4CFBB}"/>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6" name="Footer Placeholder 5">
            <a:extLst>
              <a:ext uri="{FF2B5EF4-FFF2-40B4-BE49-F238E27FC236}">
                <a16:creationId xmlns:a16="http://schemas.microsoft.com/office/drawing/2014/main" id="{30EFC00F-B0E4-364D-AD03-A375DA52D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1D032-EBB4-0244-A530-E3D4B9B167B9}"/>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401391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DAA7-461D-044F-9B7E-3C03AAF71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C14F8-50DB-5742-A971-1FE12E5735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FB182C-AE23-2547-93A6-A69E4211E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178ED6-26A3-4041-B1C6-2A713A3B0BCA}"/>
              </a:ext>
            </a:extLst>
          </p:cNvPr>
          <p:cNvSpPr>
            <a:spLocks noGrp="1"/>
          </p:cNvSpPr>
          <p:nvPr>
            <p:ph type="dt" sz="half" idx="10"/>
          </p:nvPr>
        </p:nvSpPr>
        <p:spPr/>
        <p:txBody>
          <a:bodyPr/>
          <a:lstStyle/>
          <a:p>
            <a:fld id="{A6AAD381-C4F9-5C45-92B0-155F819C3D10}" type="datetimeFigureOut">
              <a:rPr lang="en-US" smtClean="0"/>
              <a:t>5/31/21</a:t>
            </a:fld>
            <a:endParaRPr lang="en-US"/>
          </a:p>
        </p:txBody>
      </p:sp>
      <p:sp>
        <p:nvSpPr>
          <p:cNvPr id="6" name="Footer Placeholder 5">
            <a:extLst>
              <a:ext uri="{FF2B5EF4-FFF2-40B4-BE49-F238E27FC236}">
                <a16:creationId xmlns:a16="http://schemas.microsoft.com/office/drawing/2014/main" id="{AB3B798C-BEF2-314F-95D0-29B726E69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B1164-FCDB-A44A-A78E-E33C10137495}"/>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24876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24ACB-9EC7-4842-9C0B-6AB26A5D8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71959-EC6B-3547-9B00-18CA5E87A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46C8C-F94C-3347-8B9A-05D7FBE620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AD381-C4F9-5C45-92B0-155F819C3D10}" type="datetimeFigureOut">
              <a:rPr lang="en-US" smtClean="0"/>
              <a:t>5/31/21</a:t>
            </a:fld>
            <a:endParaRPr lang="en-US"/>
          </a:p>
        </p:txBody>
      </p:sp>
      <p:sp>
        <p:nvSpPr>
          <p:cNvPr id="5" name="Footer Placeholder 4">
            <a:extLst>
              <a:ext uri="{FF2B5EF4-FFF2-40B4-BE49-F238E27FC236}">
                <a16:creationId xmlns:a16="http://schemas.microsoft.com/office/drawing/2014/main" id="{6CA75797-09AC-394F-8068-E324B81A0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DF2E66-5FDF-B846-BAAB-9C5E3CB3B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1988-BDB5-4C4B-B4DE-85EA50118224}" type="slidenum">
              <a:rPr lang="en-US" smtClean="0"/>
              <a:t>‹#›</a:t>
            </a:fld>
            <a:endParaRPr lang="en-US"/>
          </a:p>
        </p:txBody>
      </p:sp>
    </p:spTree>
    <p:extLst>
      <p:ext uri="{BB962C8B-B14F-4D97-AF65-F5344CB8AC3E}">
        <p14:creationId xmlns:p14="http://schemas.microsoft.com/office/powerpoint/2010/main" val="797882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https://prowritingaid.com/en/Storage/Index/WordClouds/fffffe12-512f-4cdf-95de-fd63069c7983.jpg"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2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u_P67X-907I?feature=oembed" TargetMode="External"/><Relationship Id="rId5" Type="http://schemas.openxmlformats.org/officeDocument/2006/relationships/hyperlink" Target="http://www.ff.unsa.ba/" TargetMode="Externa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B3E9-9E5C-6847-8E84-3A836925C7BE}"/>
              </a:ext>
            </a:extLst>
          </p:cNvPr>
          <p:cNvSpPr>
            <a:spLocks noGrp="1"/>
          </p:cNvSpPr>
          <p:nvPr>
            <p:ph type="ctrTitle"/>
          </p:nvPr>
        </p:nvSpPr>
        <p:spPr>
          <a:xfrm>
            <a:off x="0" y="382892"/>
            <a:ext cx="12192000" cy="2387600"/>
          </a:xfrm>
        </p:spPr>
        <p:txBody>
          <a:bodyPr>
            <a:normAutofit/>
          </a:bodyPr>
          <a:lstStyle/>
          <a:p>
            <a:r>
              <a:rPr lang="en-US" sz="4800" noProof="1">
                <a:solidFill>
                  <a:schemeClr val="bg1"/>
                </a:solidFill>
                <a:latin typeface="FSFrutigerBold" pitchFamily="2" charset="77"/>
                <a:cs typeface="Bangla MN" pitchFamily="2" charset="0"/>
              </a:rPr>
              <a:t>Odsjek za komparativnu književnost i informacijske nauke</a:t>
            </a:r>
          </a:p>
        </p:txBody>
      </p:sp>
      <p:sp>
        <p:nvSpPr>
          <p:cNvPr id="13" name="Title 1">
            <a:extLst>
              <a:ext uri="{FF2B5EF4-FFF2-40B4-BE49-F238E27FC236}">
                <a16:creationId xmlns:a16="http://schemas.microsoft.com/office/drawing/2014/main" id="{30133A32-F975-8F40-8409-AA9F76BF4D48}"/>
              </a:ext>
            </a:extLst>
          </p:cNvPr>
          <p:cNvSpPr txBox="1">
            <a:spLocks/>
          </p:cNvSpPr>
          <p:nvPr/>
        </p:nvSpPr>
        <p:spPr>
          <a:xfrm>
            <a:off x="10476791" y="5657892"/>
            <a:ext cx="1168843" cy="480131"/>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noProof="1">
              <a:solidFill>
                <a:schemeClr val="bg1"/>
              </a:solidFill>
              <a:latin typeface="FSFrutigerBold" pitchFamily="2" charset="77"/>
              <a:cs typeface="Bangla MN" pitchFamily="2" charset="0"/>
            </a:endParaRPr>
          </a:p>
        </p:txBody>
      </p:sp>
    </p:spTree>
    <p:extLst>
      <p:ext uri="{BB962C8B-B14F-4D97-AF65-F5344CB8AC3E}">
        <p14:creationId xmlns:p14="http://schemas.microsoft.com/office/powerpoint/2010/main" val="38583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3000" fill="hold"/>
                                        <p:tgtEl>
                                          <p:spTgt spid="2"/>
                                        </p:tgtEl>
                                        <p:attrNameLst>
                                          <p:attrName>style.color</p:attrName>
                                        </p:attrNameLst>
                                      </p:cBhvr>
                                      <p:to>
                                        <a:srgbClr val="11113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E76A82-B2EF-DF47-9B2C-EC567BD24E44}"/>
              </a:ext>
            </a:extLst>
          </p:cNvPr>
          <p:cNvSpPr txBox="1">
            <a:spLocks/>
          </p:cNvSpPr>
          <p:nvPr/>
        </p:nvSpPr>
        <p:spPr>
          <a:xfrm>
            <a:off x="636864" y="365126"/>
            <a:ext cx="8280000" cy="720000"/>
          </a:xfrm>
          <a:prstGeom prst="rect">
            <a:avLst/>
          </a:prstGeom>
          <a:solidFill>
            <a:srgbClr val="F15A3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Studijski programi </a:t>
            </a:r>
            <a:r>
              <a:rPr lang="bs-Latn-BA" sz="4000" noProof="1">
                <a:solidFill>
                  <a:schemeClr val="bg1"/>
                </a:solidFill>
                <a:latin typeface="FSFrutigerBold" pitchFamily="2" charset="77"/>
              </a:rPr>
              <a:t>(I ciklus)</a:t>
            </a:r>
            <a:endParaRPr lang="en-US" sz="4000" noProof="1">
              <a:solidFill>
                <a:schemeClr val="bg1"/>
              </a:solidFill>
              <a:latin typeface="FSFrutigerBold" pitchFamily="2" charset="77"/>
            </a:endParaRPr>
          </a:p>
        </p:txBody>
      </p:sp>
      <p:sp>
        <p:nvSpPr>
          <p:cNvPr id="7" name="Google Shape;368;p38">
            <a:extLst>
              <a:ext uri="{FF2B5EF4-FFF2-40B4-BE49-F238E27FC236}">
                <a16:creationId xmlns:a16="http://schemas.microsoft.com/office/drawing/2014/main" id="{9080B324-5345-B84F-B3A7-58C6B2F496A0}"/>
              </a:ext>
            </a:extLst>
          </p:cNvPr>
          <p:cNvSpPr txBox="1"/>
          <p:nvPr/>
        </p:nvSpPr>
        <p:spPr>
          <a:xfrm>
            <a:off x="636864" y="1478341"/>
            <a:ext cx="11082557" cy="2954655"/>
          </a:xfrm>
          <a:prstGeom prst="rect">
            <a:avLst/>
          </a:prstGeom>
          <a:noFill/>
          <a:ln>
            <a:noFill/>
          </a:ln>
        </p:spPr>
        <p:txBody>
          <a:bodyPr spcFirstLastPara="1" wrap="square" lIns="0" tIns="0" rIns="0" bIns="0" anchor="t" anchorCtr="0">
            <a:spAutoFit/>
          </a:bodyPr>
          <a:lstStyle/>
          <a:p>
            <a:pPr algn="l">
              <a:spcBef>
                <a:spcPts val="600"/>
              </a:spcBef>
            </a:pPr>
            <a:r>
              <a:rPr lang="bs-Latn-BA" noProof="1">
                <a:solidFill>
                  <a:srgbClr val="F15A3C"/>
                </a:solidFill>
                <a:latin typeface="Frutiger Roman" panose="02000500050000020004" pitchFamily="2" charset="77"/>
              </a:rPr>
              <a:t>Upisivanjem prvog ciklusa dodiplomskog studija na našem Odsjeku možete pohađati: </a:t>
            </a:r>
            <a:endParaRPr lang="en-US" noProof="1">
              <a:solidFill>
                <a:schemeClr val="accent2">
                  <a:lumMod val="75000"/>
                </a:schemeClr>
              </a:solidFill>
              <a:latin typeface="Frutiger Roman" panose="02000500050000020004" pitchFamily="2" charset="77"/>
            </a:endParaRPr>
          </a:p>
          <a:p>
            <a:pPr marL="701675" indent="-342900">
              <a:spcBef>
                <a:spcPts val="600"/>
              </a:spcBef>
              <a:buAutoNum type="arabicPeriod"/>
            </a:pPr>
            <a:r>
              <a:rPr lang="bs-Latn-BA" noProof="1">
                <a:solidFill>
                  <a:srgbClr val="11113B"/>
                </a:solidFill>
                <a:latin typeface="Frutiger Roman" panose="02000500050000020004" pitchFamily="2" charset="77"/>
              </a:rPr>
              <a:t>Dvopredmetni studij komparativne književnosti i informacijskih nauka</a:t>
            </a:r>
            <a:endParaRPr lang="en-US" noProof="1">
              <a:solidFill>
                <a:srgbClr val="11113B"/>
              </a:solidFill>
              <a:latin typeface="Frutiger Roman" panose="02000500050000020004" pitchFamily="2" charset="77"/>
            </a:endParaRPr>
          </a:p>
          <a:p>
            <a:pPr marL="701675" indent="-342900">
              <a:spcBef>
                <a:spcPts val="600"/>
              </a:spcBef>
              <a:buAutoNum type="arabicPeriod"/>
            </a:pPr>
            <a:r>
              <a:rPr lang="bs-Latn-BA" noProof="1">
                <a:solidFill>
                  <a:srgbClr val="11113B"/>
                </a:solidFill>
                <a:latin typeface="Frutiger Roman" panose="02000500050000020004" pitchFamily="2" charset="77"/>
              </a:rPr>
              <a:t>Dvopredmetni studij komparativne književnosti u kombinaciji s drugom studijskom grupom </a:t>
            </a:r>
            <a:br>
              <a:rPr lang="bs-Latn-BA" noProof="1">
                <a:solidFill>
                  <a:srgbClr val="11113B"/>
                </a:solidFill>
                <a:latin typeface="Frutiger Roman" panose="02000500050000020004" pitchFamily="2" charset="77"/>
              </a:rPr>
            </a:br>
            <a:r>
              <a:rPr lang="bs-Latn-BA" noProof="1">
                <a:solidFill>
                  <a:srgbClr val="11113B"/>
                </a:solidFill>
                <a:latin typeface="Frutiger Roman" panose="02000500050000020004" pitchFamily="2" charset="77"/>
              </a:rPr>
              <a:t>(sa drugih odsjeka i katedri Filozofskog fakulteta)</a:t>
            </a:r>
            <a:endParaRPr lang="en-US" noProof="1">
              <a:solidFill>
                <a:srgbClr val="11113B"/>
              </a:solidFill>
              <a:latin typeface="Frutiger Roman" panose="02000500050000020004" pitchFamily="2" charset="77"/>
            </a:endParaRPr>
          </a:p>
          <a:p>
            <a:pPr marL="701675" indent="-342900">
              <a:spcBef>
                <a:spcPts val="600"/>
              </a:spcBef>
              <a:buAutoNum type="arabicPeriod"/>
            </a:pPr>
            <a:r>
              <a:rPr lang="bs-Latn-BA" noProof="1">
                <a:solidFill>
                  <a:srgbClr val="11113B"/>
                </a:solidFill>
                <a:latin typeface="Frutiger Roman" panose="02000500050000020004" pitchFamily="2" charset="77"/>
              </a:rPr>
              <a:t>Dvopredmetni studij informacijskih nauka u kombinaciji s drugom studijom grupom </a:t>
            </a:r>
            <a:br>
              <a:rPr lang="bs-Latn-BA" noProof="1">
                <a:solidFill>
                  <a:srgbClr val="11113B"/>
                </a:solidFill>
                <a:latin typeface="Frutiger Roman" panose="02000500050000020004" pitchFamily="2" charset="77"/>
              </a:rPr>
            </a:br>
            <a:r>
              <a:rPr lang="bs-Latn-BA" noProof="1">
                <a:solidFill>
                  <a:srgbClr val="11113B"/>
                </a:solidFill>
                <a:latin typeface="Frutiger Roman" panose="02000500050000020004" pitchFamily="2" charset="77"/>
              </a:rPr>
              <a:t>(sa drugih odsjeka i katedri Filozofskog fakulteta)</a:t>
            </a:r>
            <a:endParaRPr lang="en-US" noProof="1">
              <a:solidFill>
                <a:srgbClr val="11113B"/>
              </a:solidFill>
              <a:latin typeface="Frutiger Roman" panose="02000500050000020004" pitchFamily="2" charset="77"/>
            </a:endParaRPr>
          </a:p>
          <a:p>
            <a:pPr marL="701675" indent="-342900">
              <a:spcBef>
                <a:spcPts val="600"/>
              </a:spcBef>
              <a:buAutoNum type="arabicPeriod"/>
            </a:pPr>
            <a:endParaRPr lang="bs-Latn-BA" noProof="1">
              <a:solidFill>
                <a:schemeClr val="accent2">
                  <a:lumMod val="75000"/>
                </a:schemeClr>
              </a:solidFill>
              <a:latin typeface="Frutiger Roman" panose="02000500050000020004" pitchFamily="2" charset="77"/>
            </a:endParaRPr>
          </a:p>
          <a:p>
            <a:pPr>
              <a:spcBef>
                <a:spcPts val="600"/>
              </a:spcBef>
            </a:pPr>
            <a:r>
              <a:rPr lang="bs-Latn-BA" noProof="1">
                <a:solidFill>
                  <a:srgbClr val="F15A3C"/>
                </a:solidFill>
                <a:latin typeface="Frutiger Roman" panose="02000500050000020004" pitchFamily="2" charset="77"/>
              </a:rPr>
              <a:t>Sa studijem na našem odsjeku najčešće se kombiniraju studiji nacionalnih književnosti, maternjeg i stranih jezika, filozofije i historije umjetnosti.</a:t>
            </a:r>
          </a:p>
        </p:txBody>
      </p:sp>
    </p:spTree>
    <p:extLst>
      <p:ext uri="{BB962C8B-B14F-4D97-AF65-F5344CB8AC3E}">
        <p14:creationId xmlns:p14="http://schemas.microsoft.com/office/powerpoint/2010/main" val="20093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FD05BA-9D8F-2E48-AABF-DCB361EC5C56}"/>
              </a:ext>
            </a:extLst>
          </p:cNvPr>
          <p:cNvSpPr txBox="1">
            <a:spLocks/>
          </p:cNvSpPr>
          <p:nvPr/>
        </p:nvSpPr>
        <p:spPr>
          <a:xfrm>
            <a:off x="636864" y="365126"/>
            <a:ext cx="8280000" cy="720000"/>
          </a:xfrm>
          <a:prstGeom prst="rect">
            <a:avLst/>
          </a:prstGeom>
          <a:solidFill>
            <a:srgbClr val="F15A3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Studijski programi </a:t>
            </a:r>
            <a:r>
              <a:rPr lang="bs-Latn-BA" sz="4000" noProof="1">
                <a:solidFill>
                  <a:schemeClr val="bg1"/>
                </a:solidFill>
                <a:latin typeface="FSFrutigerBold" pitchFamily="2" charset="77"/>
              </a:rPr>
              <a:t>(II ciklus)</a:t>
            </a:r>
            <a:endParaRPr lang="en-US" sz="4000" noProof="1">
              <a:solidFill>
                <a:schemeClr val="bg1"/>
              </a:solidFill>
              <a:latin typeface="FSFrutigerBold" pitchFamily="2" charset="77"/>
            </a:endParaRPr>
          </a:p>
        </p:txBody>
      </p:sp>
      <p:sp>
        <p:nvSpPr>
          <p:cNvPr id="8" name="Google Shape;368;p38">
            <a:extLst>
              <a:ext uri="{FF2B5EF4-FFF2-40B4-BE49-F238E27FC236}">
                <a16:creationId xmlns:a16="http://schemas.microsoft.com/office/drawing/2014/main" id="{717EA1B1-5C94-F14E-B80E-DE334FD2AA36}"/>
              </a:ext>
            </a:extLst>
          </p:cNvPr>
          <p:cNvSpPr txBox="1"/>
          <p:nvPr/>
        </p:nvSpPr>
        <p:spPr>
          <a:xfrm>
            <a:off x="636864" y="1513315"/>
            <a:ext cx="9513815" cy="2954655"/>
          </a:xfrm>
          <a:prstGeom prst="rect">
            <a:avLst/>
          </a:prstGeom>
          <a:noFill/>
          <a:ln>
            <a:noFill/>
          </a:ln>
        </p:spPr>
        <p:txBody>
          <a:bodyPr spcFirstLastPara="1" wrap="square" lIns="0" tIns="0" rIns="0" bIns="0" anchor="t" anchorCtr="0">
            <a:spAutoFit/>
          </a:bodyPr>
          <a:lstStyle/>
          <a:p>
            <a:pPr>
              <a:spcBef>
                <a:spcPts val="600"/>
              </a:spcBef>
            </a:pPr>
            <a:r>
              <a:rPr lang="bs-Latn-BA" noProof="1">
                <a:solidFill>
                  <a:srgbClr val="F15A3C"/>
                </a:solidFill>
                <a:latin typeface="Frutiger Roman" panose="02000500050000020004" pitchFamily="2" charset="77"/>
              </a:rPr>
              <a:t>Po završetku prvog ciklusa odnosno dodiplomskog studija (BA), moguće je upisati drugi ciklus odnosno diplomski ili master (MA) studij:</a:t>
            </a:r>
          </a:p>
          <a:p>
            <a:pPr>
              <a:spcBef>
                <a:spcPts val="600"/>
              </a:spcBef>
            </a:pPr>
            <a:endParaRPr lang="bs-Latn-BA" noProof="1">
              <a:solidFill>
                <a:srgbClr val="F15A3C"/>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1. Dvopredmetni studij komparativne književnosti i bibliotekarstva </a:t>
            </a:r>
            <a:endParaRPr lang="en-US" noProof="1">
              <a:solidFill>
                <a:srgbClr val="11113B"/>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2. Jednopredmetni studij komparativne književnosti </a:t>
            </a:r>
            <a:endParaRPr lang="en-US" noProof="1">
              <a:solidFill>
                <a:srgbClr val="11113B"/>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3. Dvopredmetni studij komparativne književnosti u kombinaciji s drugom studijskom grupom (sa drugih odsjeka i katedri Filozofskog fakulteta) </a:t>
            </a:r>
            <a:endParaRPr lang="en-US" noProof="1">
              <a:solidFill>
                <a:srgbClr val="11113B"/>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4. Dvopredmetni studij bibliotekarstva u kombinaciji s drugom studijskom grupom </a:t>
            </a:r>
            <a:br>
              <a:rPr lang="bs-Latn-BA" noProof="1">
                <a:solidFill>
                  <a:srgbClr val="11113B"/>
                </a:solidFill>
                <a:latin typeface="Frutiger Roman" panose="02000500050000020004" pitchFamily="2" charset="77"/>
              </a:rPr>
            </a:br>
            <a:r>
              <a:rPr lang="bs-Latn-BA" noProof="1">
                <a:solidFill>
                  <a:srgbClr val="11113B"/>
                </a:solidFill>
                <a:latin typeface="Frutiger Roman" panose="02000500050000020004" pitchFamily="2" charset="77"/>
              </a:rPr>
              <a:t>(sa drugih odsjeka i katedri Filozofskog fakulteta)</a:t>
            </a:r>
            <a:endParaRPr lang="bs-Latn-BA" noProof="1">
              <a:solidFill>
                <a:schemeClr val="accent2">
                  <a:lumMod val="75000"/>
                </a:schemeClr>
              </a:solidFill>
              <a:latin typeface="Frutiger Roman" panose="02000500050000020004" pitchFamily="2" charset="77"/>
            </a:endParaRPr>
          </a:p>
        </p:txBody>
      </p:sp>
    </p:spTree>
    <p:extLst>
      <p:ext uri="{BB962C8B-B14F-4D97-AF65-F5344CB8AC3E}">
        <p14:creationId xmlns:p14="http://schemas.microsoft.com/office/powerpoint/2010/main" val="280128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A2A2F9-3186-4941-B8F1-18BAB0CD3F56}"/>
              </a:ext>
            </a:extLst>
          </p:cNvPr>
          <p:cNvSpPr txBox="1">
            <a:spLocks/>
          </p:cNvSpPr>
          <p:nvPr/>
        </p:nvSpPr>
        <p:spPr>
          <a:xfrm>
            <a:off x="636864" y="321037"/>
            <a:ext cx="9799041" cy="720000"/>
          </a:xfrm>
          <a:prstGeom prst="rect">
            <a:avLst/>
          </a:prstGeom>
          <a:solidFill>
            <a:srgbClr val="F15A3C"/>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a:t>
            </a:r>
            <a:r>
              <a:rPr lang="bs-Latn-BA" sz="4000" noProof="1">
                <a:solidFill>
                  <a:schemeClr val="bg1"/>
                </a:solidFill>
                <a:latin typeface="FSFrutigerBold" pitchFamily="2" charset="77"/>
              </a:rPr>
              <a:t>tudentski status i oblici realizacije nastave </a:t>
            </a:r>
            <a:endParaRPr lang="en-US" sz="4000" noProof="1">
              <a:solidFill>
                <a:schemeClr val="bg1"/>
              </a:solidFill>
              <a:latin typeface="FSFrutigerBold" pitchFamily="2" charset="77"/>
            </a:endParaRPr>
          </a:p>
        </p:txBody>
      </p:sp>
      <p:sp>
        <p:nvSpPr>
          <p:cNvPr id="8" name="Google Shape;368;p38">
            <a:extLst>
              <a:ext uri="{FF2B5EF4-FFF2-40B4-BE49-F238E27FC236}">
                <a16:creationId xmlns:a16="http://schemas.microsoft.com/office/drawing/2014/main" id="{DF4E70CD-4EF5-E648-9FBC-ECFED2BEE7DD}"/>
              </a:ext>
            </a:extLst>
          </p:cNvPr>
          <p:cNvSpPr txBox="1"/>
          <p:nvPr/>
        </p:nvSpPr>
        <p:spPr>
          <a:xfrm>
            <a:off x="636864" y="1513315"/>
            <a:ext cx="9513815" cy="3277820"/>
          </a:xfrm>
          <a:prstGeom prst="rect">
            <a:avLst/>
          </a:prstGeom>
          <a:noFill/>
          <a:ln>
            <a:noFill/>
          </a:ln>
        </p:spPr>
        <p:txBody>
          <a:bodyPr spcFirstLastPara="1" wrap="square" lIns="0" tIns="0" rIns="0" bIns="0" anchor="t" anchorCtr="0">
            <a:spAutoFit/>
          </a:bodyPr>
          <a:lstStyle/>
          <a:p>
            <a:r>
              <a:rPr lang="bs-Latn-BA" noProof="1">
                <a:solidFill>
                  <a:srgbClr val="F15A3C"/>
                </a:solidFill>
                <a:latin typeface="Frutiger Roman" panose="02000500050000020004" pitchFamily="2" charset="77"/>
              </a:rPr>
              <a:t>Studij možete pohađati u statusu:</a:t>
            </a:r>
            <a:endParaRPr lang="bs-Latn-BA" noProof="1">
              <a:solidFill>
                <a:srgbClr val="11113B"/>
              </a:solidFill>
              <a:latin typeface="Frutiger Roman" panose="02000500050000020004" pitchFamily="2" charset="77"/>
            </a:endParaRPr>
          </a:p>
          <a:p>
            <a:pPr marL="717550" indent="-358775">
              <a:spcBef>
                <a:spcPts val="600"/>
              </a:spcBef>
              <a:buNone/>
            </a:pPr>
            <a:r>
              <a:rPr lang="bs-Latn-BA" noProof="1">
                <a:solidFill>
                  <a:srgbClr val="11113B"/>
                </a:solidFill>
                <a:latin typeface="Frutiger Roman" panose="02000500050000020004" pitchFamily="2" charset="77"/>
              </a:rPr>
              <a:t>redovnog, </a:t>
            </a:r>
          </a:p>
          <a:p>
            <a:pPr marL="717550" indent="-358775">
              <a:spcBef>
                <a:spcPts val="600"/>
              </a:spcBef>
              <a:buNone/>
            </a:pPr>
            <a:r>
              <a:rPr lang="bs-Latn-BA" noProof="1">
                <a:solidFill>
                  <a:srgbClr val="11113B"/>
                </a:solidFill>
                <a:latin typeface="Frutiger Roman" panose="02000500050000020004" pitchFamily="2" charset="77"/>
              </a:rPr>
              <a:t>redovnog samofinansirajućeg ili </a:t>
            </a:r>
          </a:p>
          <a:p>
            <a:pPr marL="717550" indent="-358775">
              <a:spcBef>
                <a:spcPts val="600"/>
              </a:spcBef>
              <a:buNone/>
            </a:pPr>
            <a:r>
              <a:rPr lang="bs-Latn-BA" noProof="1">
                <a:solidFill>
                  <a:srgbClr val="11113B"/>
                </a:solidFill>
                <a:latin typeface="Frutiger Roman" panose="02000500050000020004" pitchFamily="2" charset="77"/>
              </a:rPr>
              <a:t>vanrednog studenta / studentice</a:t>
            </a:r>
          </a:p>
          <a:p>
            <a:pPr marL="717550" indent="-358775">
              <a:spcBef>
                <a:spcPts val="600"/>
              </a:spcBef>
              <a:buNone/>
            </a:pPr>
            <a:endParaRPr lang="bs-Latn-BA" noProof="1">
              <a:solidFill>
                <a:srgbClr val="11113B"/>
              </a:solidFill>
              <a:latin typeface="Frutiger Roman" panose="02000500050000020004" pitchFamily="2" charset="77"/>
            </a:endParaRPr>
          </a:p>
          <a:p>
            <a:pPr marL="7938">
              <a:spcBef>
                <a:spcPts val="600"/>
              </a:spcBef>
              <a:buNone/>
            </a:pPr>
            <a:r>
              <a:rPr lang="bs-Latn-BA" noProof="1">
                <a:solidFill>
                  <a:srgbClr val="F15A3C"/>
                </a:solidFill>
                <a:latin typeface="Frutiger Roman" panose="02000500050000020004" pitchFamily="2" charset="77"/>
              </a:rPr>
              <a:t>Po završetku II ciklusa studija, moguće je upisati III ciklus studija ili (PhD) doktorski studij</a:t>
            </a:r>
          </a:p>
          <a:p>
            <a:br>
              <a:rPr lang="bs-Latn-BA" sz="2000" noProof="1">
                <a:solidFill>
                  <a:schemeClr val="accent2">
                    <a:lumMod val="75000"/>
                  </a:schemeClr>
                </a:solidFill>
                <a:latin typeface="Courier"/>
              </a:rPr>
            </a:br>
            <a:r>
              <a:rPr lang="bs-Latn-BA" sz="2000" noProof="1">
                <a:solidFill>
                  <a:schemeClr val="accent2">
                    <a:lumMod val="75000"/>
                  </a:schemeClr>
                </a:solidFill>
                <a:latin typeface="Courier"/>
              </a:rPr>
              <a:t> </a:t>
            </a:r>
            <a:br>
              <a:rPr lang="bs-Latn-BA" sz="2000" dirty="0">
                <a:solidFill>
                  <a:schemeClr val="accent2">
                    <a:lumMod val="75000"/>
                  </a:schemeClr>
                </a:solidFill>
                <a:latin typeface="Courier"/>
              </a:rPr>
            </a:br>
            <a:br>
              <a:rPr lang="bs-Latn-BA" sz="2000" dirty="0">
                <a:solidFill>
                  <a:schemeClr val="accent2">
                    <a:lumMod val="75000"/>
                  </a:schemeClr>
                </a:solidFill>
                <a:latin typeface="Courier"/>
              </a:rPr>
            </a:br>
            <a:endParaRPr lang="en-US" sz="2000" dirty="0">
              <a:solidFill>
                <a:schemeClr val="accent2">
                  <a:lumMod val="75000"/>
                </a:schemeClr>
              </a:solidFill>
              <a:latin typeface="Courier"/>
            </a:endParaRPr>
          </a:p>
        </p:txBody>
      </p:sp>
      <p:sp>
        <p:nvSpPr>
          <p:cNvPr id="18" name="Google Shape;368;p38">
            <a:extLst>
              <a:ext uri="{FF2B5EF4-FFF2-40B4-BE49-F238E27FC236}">
                <a16:creationId xmlns:a16="http://schemas.microsoft.com/office/drawing/2014/main" id="{DC40F5C1-076F-9D4C-ADB4-7E1BA5222FA9}"/>
              </a:ext>
            </a:extLst>
          </p:cNvPr>
          <p:cNvSpPr txBox="1"/>
          <p:nvPr/>
        </p:nvSpPr>
        <p:spPr>
          <a:xfrm>
            <a:off x="636864" y="3806250"/>
            <a:ext cx="9394035" cy="984885"/>
          </a:xfrm>
          <a:prstGeom prst="rect">
            <a:avLst/>
          </a:prstGeom>
          <a:noFill/>
          <a:ln>
            <a:noFill/>
          </a:ln>
        </p:spPr>
        <p:txBody>
          <a:bodyPr spcFirstLastPara="1" wrap="square" lIns="0" tIns="0" rIns="0" bIns="0" anchor="t" anchorCtr="0">
            <a:spAutoFit/>
          </a:bodyPr>
          <a:lstStyle/>
          <a:p>
            <a:pPr marL="6350">
              <a:spcBef>
                <a:spcPts val="600"/>
              </a:spcBef>
              <a:buNone/>
            </a:pPr>
            <a:r>
              <a:rPr lang="bs-Latn-BA" noProof="1">
                <a:solidFill>
                  <a:srgbClr val="11113B"/>
                </a:solidFill>
                <a:latin typeface="Frutiger Roman" panose="02000500050000020004" pitchFamily="2" charset="77"/>
              </a:rPr>
              <a:t>Napomena:</a:t>
            </a:r>
          </a:p>
          <a:p>
            <a:pPr marL="6350">
              <a:spcBef>
                <a:spcPts val="600"/>
              </a:spcBef>
              <a:buNone/>
            </a:pPr>
            <a:r>
              <a:rPr lang="bs-Latn-BA" noProof="1">
                <a:solidFill>
                  <a:srgbClr val="11113B"/>
                </a:solidFill>
                <a:latin typeface="Frutiger Roman" panose="02000500050000020004" pitchFamily="2" charset="77"/>
              </a:rPr>
              <a:t>Od 2020. godine online nastava na Odsjeku realizira se i korištenjem platformi </a:t>
            </a:r>
            <a:r>
              <a:rPr lang="bs-Latn-BA" noProof="1">
                <a:solidFill>
                  <a:srgbClr val="F15A3C"/>
                </a:solidFill>
                <a:latin typeface="Frutiger Roman" panose="02000500050000020004" pitchFamily="2" charset="77"/>
              </a:rPr>
              <a:t>Moodle (BISER) </a:t>
            </a:r>
            <a:r>
              <a:rPr lang="bs-Latn-BA" noProof="1">
                <a:solidFill>
                  <a:srgbClr val="11113B"/>
                </a:solidFill>
                <a:latin typeface="Frutiger Roman" panose="02000500050000020004" pitchFamily="2" charset="77"/>
              </a:rPr>
              <a:t>i </a:t>
            </a:r>
            <a:r>
              <a:rPr lang="bs-Latn-BA" noProof="1">
                <a:solidFill>
                  <a:srgbClr val="F15A3C"/>
                </a:solidFill>
                <a:latin typeface="Frutiger Roman" panose="02000500050000020004" pitchFamily="2" charset="77"/>
              </a:rPr>
              <a:t>Zoom</a:t>
            </a:r>
            <a:r>
              <a:rPr lang="bs-Latn-BA" noProof="1">
                <a:solidFill>
                  <a:srgbClr val="11113B"/>
                </a:solidFill>
                <a:latin typeface="Frutiger Roman" panose="02000500050000020004" pitchFamily="2" charset="77"/>
              </a:rPr>
              <a:t>, a po potrebi, koriste se </a:t>
            </a:r>
            <a:r>
              <a:rPr lang="bs-Latn-BA" noProof="1">
                <a:solidFill>
                  <a:srgbClr val="F15A3C"/>
                </a:solidFill>
                <a:latin typeface="Frutiger Roman" panose="02000500050000020004" pitchFamily="2" charset="77"/>
              </a:rPr>
              <a:t>Google Meet </a:t>
            </a:r>
            <a:r>
              <a:rPr lang="bs-Latn-BA" noProof="1">
                <a:solidFill>
                  <a:srgbClr val="11113B"/>
                </a:solidFill>
                <a:latin typeface="Frutiger Roman" panose="02000500050000020004" pitchFamily="2" charset="77"/>
              </a:rPr>
              <a:t>te </a:t>
            </a:r>
            <a:r>
              <a:rPr lang="bs-Latn-BA" noProof="1">
                <a:solidFill>
                  <a:srgbClr val="F15A3C"/>
                </a:solidFill>
                <a:latin typeface="Frutiger Roman" panose="02000500050000020004" pitchFamily="2" charset="77"/>
              </a:rPr>
              <a:t>Skype</a:t>
            </a:r>
            <a:r>
              <a:rPr lang="bs-Latn-BA" noProof="1">
                <a:solidFill>
                  <a:srgbClr val="11113B"/>
                </a:solidFill>
                <a:latin typeface="Frutiger Roman" panose="02000500050000020004" pitchFamily="2" charset="77"/>
              </a:rPr>
              <a:t>.</a:t>
            </a:r>
          </a:p>
        </p:txBody>
      </p:sp>
    </p:spTree>
    <p:extLst>
      <p:ext uri="{BB962C8B-B14F-4D97-AF65-F5344CB8AC3E}">
        <p14:creationId xmlns:p14="http://schemas.microsoft.com/office/powerpoint/2010/main" val="4147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6" name="TextBox 5">
            <a:extLst>
              <a:ext uri="{FF2B5EF4-FFF2-40B4-BE49-F238E27FC236}">
                <a16:creationId xmlns:a16="http://schemas.microsoft.com/office/drawing/2014/main" id="{5F604F70-C246-8A4B-B286-836124A7156A}"/>
              </a:ext>
            </a:extLst>
          </p:cNvPr>
          <p:cNvSpPr txBox="1"/>
          <p:nvPr/>
        </p:nvSpPr>
        <p:spPr>
          <a:xfrm>
            <a:off x="4513682"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ŠTA STUDIRATE</a:t>
            </a:r>
            <a:r>
              <a:rPr lang="bs-Latn-BA" sz="4800" b="1" dirty="0">
                <a:solidFill>
                  <a:srgbClr val="11113B"/>
                </a:solidFill>
                <a:latin typeface="FSFrutigerBold" pitchFamily="2" charset="77"/>
              </a:rPr>
              <a:t>?</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17312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Word Cloud">
            <a:extLst>
              <a:ext uri="{FF2B5EF4-FFF2-40B4-BE49-F238E27FC236}">
                <a16:creationId xmlns:a16="http://schemas.microsoft.com/office/drawing/2014/main" id="{47232D25-42BF-6D42-A652-5F1F5AD47A6A}"/>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8139"/>
          <a:stretch>
            <a:fillRect/>
          </a:stretch>
        </p:blipFill>
        <p:spPr bwMode="auto">
          <a:xfrm>
            <a:off x="3238500" y="2345298"/>
            <a:ext cx="5715000" cy="325493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F499EA8A-23D0-D04B-B7AF-02B909137527}"/>
              </a:ext>
            </a:extLst>
          </p:cNvPr>
          <p:cNvSpPr txBox="1">
            <a:spLocks/>
          </p:cNvSpPr>
          <p:nvPr/>
        </p:nvSpPr>
        <p:spPr>
          <a:xfrm>
            <a:off x="636864" y="365126"/>
            <a:ext cx="8280000" cy="720000"/>
          </a:xfrm>
          <a:prstGeom prst="rect">
            <a:avLst/>
          </a:prstGeom>
          <a:solidFill>
            <a:srgbClr val="1C75B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studirate?</a:t>
            </a:r>
            <a:endParaRPr lang="en-US" sz="4000" noProof="1">
              <a:solidFill>
                <a:schemeClr val="bg1"/>
              </a:solidFill>
              <a:latin typeface="FSFrutigerBold" pitchFamily="2" charset="77"/>
            </a:endParaRPr>
          </a:p>
        </p:txBody>
      </p:sp>
      <p:sp>
        <p:nvSpPr>
          <p:cNvPr id="14" name="Google Shape;368;p38">
            <a:extLst>
              <a:ext uri="{FF2B5EF4-FFF2-40B4-BE49-F238E27FC236}">
                <a16:creationId xmlns:a16="http://schemas.microsoft.com/office/drawing/2014/main" id="{3C14570E-4AA0-4C4B-B2BF-17C7CF6858DD}"/>
              </a:ext>
            </a:extLst>
          </p:cNvPr>
          <p:cNvSpPr txBox="1"/>
          <p:nvPr/>
        </p:nvSpPr>
        <p:spPr>
          <a:xfrm>
            <a:off x="636863" y="1501849"/>
            <a:ext cx="10665945" cy="720000"/>
          </a:xfrm>
          <a:prstGeom prst="rect">
            <a:avLst/>
          </a:prstGeom>
          <a:noFill/>
          <a:ln>
            <a:noFill/>
          </a:ln>
        </p:spPr>
        <p:txBody>
          <a:bodyPr spcFirstLastPara="1" wrap="square" lIns="0" tIns="0" rIns="0" bIns="0" anchor="t" anchorCtr="0">
            <a:noAutofit/>
          </a:bodyPr>
          <a:lstStyle/>
          <a:p>
            <a:pPr>
              <a:spcBef>
                <a:spcPts val="600"/>
              </a:spcBef>
            </a:pPr>
            <a:r>
              <a:rPr lang="bs-Latn-BA" noProof="1">
                <a:solidFill>
                  <a:srgbClr val="11113B"/>
                </a:solidFill>
              </a:rPr>
              <a:t>Po svom konceptu, ovaj studij nudi uravnotežen </a:t>
            </a:r>
            <a:r>
              <a:rPr lang="bs-Latn-BA" noProof="1">
                <a:solidFill>
                  <a:srgbClr val="F15A3C"/>
                </a:solidFill>
              </a:rPr>
              <a:t>spoj znanja iz historije, teorije i kritike književnosti i historije, teorije i prakse informacijskih nauka.</a:t>
            </a:r>
            <a:endParaRPr lang="bs-Latn-BA" noProof="1">
              <a:solidFill>
                <a:schemeClr val="accent2">
                  <a:lumMod val="75000"/>
                </a:schemeClr>
              </a:solidFill>
              <a:latin typeface="Frutiger Roman" panose="02000500050000020004" pitchFamily="2" charset="77"/>
            </a:endParaRPr>
          </a:p>
        </p:txBody>
      </p:sp>
    </p:spTree>
    <p:extLst>
      <p:ext uri="{BB962C8B-B14F-4D97-AF65-F5344CB8AC3E}">
        <p14:creationId xmlns:p14="http://schemas.microsoft.com/office/powerpoint/2010/main" val="16971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ox(out)">
                                      <p:cBhvr>
                                        <p:cTn id="13"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oogle Shape;231;p28">
            <a:extLst>
              <a:ext uri="{FF2B5EF4-FFF2-40B4-BE49-F238E27FC236}">
                <a16:creationId xmlns:a16="http://schemas.microsoft.com/office/drawing/2014/main" id="{612772B1-9A64-2A47-9AB9-0BD646629DFC}"/>
              </a:ext>
            </a:extLst>
          </p:cNvPr>
          <p:cNvGrpSpPr/>
          <p:nvPr/>
        </p:nvGrpSpPr>
        <p:grpSpPr>
          <a:xfrm>
            <a:off x="5506392" y="1446382"/>
            <a:ext cx="2799294" cy="2795941"/>
            <a:chOff x="3169983" y="1163229"/>
            <a:chExt cx="2799294" cy="2795941"/>
          </a:xfrm>
        </p:grpSpPr>
        <p:sp>
          <p:nvSpPr>
            <p:cNvPr id="77" name="Google Shape;232;p28">
              <a:extLst>
                <a:ext uri="{FF2B5EF4-FFF2-40B4-BE49-F238E27FC236}">
                  <a16:creationId xmlns:a16="http://schemas.microsoft.com/office/drawing/2014/main" id="{63E6D7EB-53EA-E64C-804F-13B29D2BA1C6}"/>
                </a:ext>
              </a:extLst>
            </p:cNvPr>
            <p:cNvSpPr/>
            <p:nvPr/>
          </p:nvSpPr>
          <p:spPr>
            <a:xfrm rot="3600185">
              <a:off x="3169983" y="1184511"/>
              <a:ext cx="2774659" cy="2774659"/>
            </a:xfrm>
            <a:prstGeom prst="blockArc">
              <a:avLst>
                <a:gd name="adj1" fmla="val 12622480"/>
                <a:gd name="adj2" fmla="val 19781569"/>
                <a:gd name="adj3" fmla="val 20773"/>
              </a:avLst>
            </a:prstGeom>
            <a:solidFill>
              <a:srgbClr val="F15A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233;p28">
              <a:extLst>
                <a:ext uri="{FF2B5EF4-FFF2-40B4-BE49-F238E27FC236}">
                  <a16:creationId xmlns:a16="http://schemas.microsoft.com/office/drawing/2014/main" id="{09809D06-8FBE-A243-B260-278A4EE868FC}"/>
                </a:ext>
              </a:extLst>
            </p:cNvPr>
            <p:cNvSpPr/>
            <p:nvPr/>
          </p:nvSpPr>
          <p:spPr>
            <a:xfrm rot="10800000">
              <a:off x="3183490" y="1163229"/>
              <a:ext cx="2774700" cy="2774700"/>
            </a:xfrm>
            <a:prstGeom prst="blockArc">
              <a:avLst>
                <a:gd name="adj1" fmla="val 12622480"/>
                <a:gd name="adj2" fmla="val 19662822"/>
                <a:gd name="adj3" fmla="val 20729"/>
              </a:avLst>
            </a:prstGeom>
            <a:solidFill>
              <a:srgbClr val="00206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234;p28">
              <a:extLst>
                <a:ext uri="{FF2B5EF4-FFF2-40B4-BE49-F238E27FC236}">
                  <a16:creationId xmlns:a16="http://schemas.microsoft.com/office/drawing/2014/main" id="{214C5EAD-8B2D-CF43-A342-54ABE20A4FAB}"/>
                </a:ext>
              </a:extLst>
            </p:cNvPr>
            <p:cNvSpPr/>
            <p:nvPr/>
          </p:nvSpPr>
          <p:spPr>
            <a:xfrm rot="-3600185">
              <a:off x="3194618" y="1184114"/>
              <a:ext cx="2774659" cy="2774659"/>
            </a:xfrm>
            <a:prstGeom prst="blockArc">
              <a:avLst>
                <a:gd name="adj1" fmla="val 12622480"/>
                <a:gd name="adj2" fmla="val 19703271"/>
                <a:gd name="adj3" fmla="val 20851"/>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80" name="Google Shape;235;p28">
              <a:extLst>
                <a:ext uri="{FF2B5EF4-FFF2-40B4-BE49-F238E27FC236}">
                  <a16:creationId xmlns:a16="http://schemas.microsoft.com/office/drawing/2014/main" id="{C9064773-EA78-7848-A1E3-9B0FD8B6CC11}"/>
                </a:ext>
              </a:extLst>
            </p:cNvPr>
            <p:cNvGrpSpPr/>
            <p:nvPr/>
          </p:nvGrpSpPr>
          <p:grpSpPr>
            <a:xfrm rot="-7200165">
              <a:off x="3340936" y="2830068"/>
              <a:ext cx="578515" cy="579001"/>
              <a:chOff x="1970875" y="815492"/>
              <a:chExt cx="581471" cy="581437"/>
            </a:xfrm>
          </p:grpSpPr>
          <p:sp>
            <p:nvSpPr>
              <p:cNvPr id="88" name="Google Shape;236;p28">
                <a:extLst>
                  <a:ext uri="{FF2B5EF4-FFF2-40B4-BE49-F238E27FC236}">
                    <a16:creationId xmlns:a16="http://schemas.microsoft.com/office/drawing/2014/main" id="{8DE44A76-6B26-FF4E-B63C-CCD55C49D0BB}"/>
                  </a:ext>
                </a:extLst>
              </p:cNvPr>
              <p:cNvSpPr/>
              <p:nvPr/>
            </p:nvSpPr>
            <p:spPr>
              <a:xfrm rot="39023">
                <a:off x="1970909" y="815492"/>
                <a:ext cx="581437" cy="581437"/>
              </a:xfrm>
              <a:prstGeom prst="pie">
                <a:avLst>
                  <a:gd name="adj1" fmla="val 6190354"/>
                  <a:gd name="adj2" fmla="val 14996165"/>
                </a:avLst>
              </a:prstGeom>
              <a:solidFill>
                <a:schemeClr val="accent1"/>
              </a:solidFill>
              <a:ln>
                <a:noFill/>
              </a:ln>
              <a:effectLst>
                <a:outerShdw blurRad="142875" algn="bl" rotWithShape="0">
                  <a:schemeClr val="dk1">
                    <a:alpha val="4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237;p28">
                <a:extLst>
                  <a:ext uri="{FF2B5EF4-FFF2-40B4-BE49-F238E27FC236}">
                    <a16:creationId xmlns:a16="http://schemas.microsoft.com/office/drawing/2014/main" id="{06D54047-1294-3D42-8481-8D2FDA574E5B}"/>
                  </a:ext>
                </a:extLst>
              </p:cNvPr>
              <p:cNvSpPr/>
              <p:nvPr/>
            </p:nvSpPr>
            <p:spPr>
              <a:xfrm rot="10800000">
                <a:off x="1970875" y="815525"/>
                <a:ext cx="581400" cy="581400"/>
              </a:xfrm>
              <a:prstGeom prst="pie">
                <a:avLst>
                  <a:gd name="adj1" fmla="val 4028252"/>
                  <a:gd name="adj2" fmla="val 17183677"/>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81" name="Google Shape;238;p28">
              <a:extLst>
                <a:ext uri="{FF2B5EF4-FFF2-40B4-BE49-F238E27FC236}">
                  <a16:creationId xmlns:a16="http://schemas.microsoft.com/office/drawing/2014/main" id="{356E8872-2273-2C49-BC6B-E0554650874C}"/>
                </a:ext>
              </a:extLst>
            </p:cNvPr>
            <p:cNvGrpSpPr/>
            <p:nvPr/>
          </p:nvGrpSpPr>
          <p:grpSpPr>
            <a:xfrm>
              <a:off x="4267327" y="1183599"/>
              <a:ext cx="578505" cy="578995"/>
              <a:chOff x="1973295" y="814894"/>
              <a:chExt cx="581471" cy="581437"/>
            </a:xfrm>
          </p:grpSpPr>
          <p:sp>
            <p:nvSpPr>
              <p:cNvPr id="86" name="Google Shape;239;p28">
                <a:extLst>
                  <a:ext uri="{FF2B5EF4-FFF2-40B4-BE49-F238E27FC236}">
                    <a16:creationId xmlns:a16="http://schemas.microsoft.com/office/drawing/2014/main" id="{347472FD-E0D6-A445-8433-5F40634E1F08}"/>
                  </a:ext>
                </a:extLst>
              </p:cNvPr>
              <p:cNvSpPr/>
              <p:nvPr/>
            </p:nvSpPr>
            <p:spPr>
              <a:xfrm rot="39023">
                <a:off x="1973329" y="814894"/>
                <a:ext cx="581437" cy="581437"/>
              </a:xfrm>
              <a:prstGeom prst="pie">
                <a:avLst>
                  <a:gd name="adj1" fmla="val 6190354"/>
                  <a:gd name="adj2" fmla="val 14996165"/>
                </a:avLst>
              </a:prstGeom>
              <a:solidFill>
                <a:srgbClr val="F15A3C"/>
              </a:solidFill>
              <a:ln>
                <a:noFill/>
              </a:ln>
              <a:effectLst>
                <a:outerShdw blurRad="142875" algn="bl" rotWithShape="0">
                  <a:schemeClr val="dk1">
                    <a:alpha val="4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40;p28">
                <a:extLst>
                  <a:ext uri="{FF2B5EF4-FFF2-40B4-BE49-F238E27FC236}">
                    <a16:creationId xmlns:a16="http://schemas.microsoft.com/office/drawing/2014/main" id="{53384EA9-A524-FE42-8DBC-2E7CEA3944FC}"/>
                  </a:ext>
                </a:extLst>
              </p:cNvPr>
              <p:cNvSpPr/>
              <p:nvPr/>
            </p:nvSpPr>
            <p:spPr>
              <a:xfrm rot="10800000">
                <a:off x="1973295" y="814927"/>
                <a:ext cx="581400" cy="581400"/>
              </a:xfrm>
              <a:prstGeom prst="pie">
                <a:avLst>
                  <a:gd name="adj1" fmla="val 4028252"/>
                  <a:gd name="adj2" fmla="val 17183677"/>
                </a:avLst>
              </a:prstGeom>
              <a:solidFill>
                <a:srgbClr val="F15A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82" name="Google Shape;241;p28">
              <a:extLst>
                <a:ext uri="{FF2B5EF4-FFF2-40B4-BE49-F238E27FC236}">
                  <a16:creationId xmlns:a16="http://schemas.microsoft.com/office/drawing/2014/main" id="{52B5DF3E-C7A1-EE41-98BB-99837C755CA0}"/>
                </a:ext>
              </a:extLst>
            </p:cNvPr>
            <p:cNvGrpSpPr/>
            <p:nvPr/>
          </p:nvGrpSpPr>
          <p:grpSpPr>
            <a:xfrm rot="7200165">
              <a:off x="5233187" y="2807968"/>
              <a:ext cx="578515" cy="579001"/>
              <a:chOff x="1980332" y="814930"/>
              <a:chExt cx="581471" cy="581437"/>
            </a:xfrm>
          </p:grpSpPr>
          <p:sp>
            <p:nvSpPr>
              <p:cNvPr id="84" name="Google Shape;242;p28">
                <a:extLst>
                  <a:ext uri="{FF2B5EF4-FFF2-40B4-BE49-F238E27FC236}">
                    <a16:creationId xmlns:a16="http://schemas.microsoft.com/office/drawing/2014/main" id="{1BB6E99F-F14F-5643-84A3-C498E8F55878}"/>
                  </a:ext>
                </a:extLst>
              </p:cNvPr>
              <p:cNvSpPr/>
              <p:nvPr/>
            </p:nvSpPr>
            <p:spPr>
              <a:xfrm rot="39023">
                <a:off x="1980366" y="814930"/>
                <a:ext cx="581437" cy="581437"/>
              </a:xfrm>
              <a:prstGeom prst="pie">
                <a:avLst>
                  <a:gd name="adj1" fmla="val 6190354"/>
                  <a:gd name="adj2" fmla="val 14996165"/>
                </a:avLst>
              </a:prstGeom>
              <a:solidFill>
                <a:srgbClr val="002060"/>
              </a:solidFill>
              <a:ln>
                <a:noFill/>
              </a:ln>
              <a:effectLst>
                <a:outerShdw blurRad="142875" algn="bl" rotWithShape="0">
                  <a:schemeClr val="dk1">
                    <a:alpha val="4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43;p28">
                <a:extLst>
                  <a:ext uri="{FF2B5EF4-FFF2-40B4-BE49-F238E27FC236}">
                    <a16:creationId xmlns:a16="http://schemas.microsoft.com/office/drawing/2014/main" id="{922B749B-EBC7-2047-8821-E322FB3B1C62}"/>
                  </a:ext>
                </a:extLst>
              </p:cNvPr>
              <p:cNvSpPr/>
              <p:nvPr/>
            </p:nvSpPr>
            <p:spPr>
              <a:xfrm rot="10800000">
                <a:off x="1980332" y="814963"/>
                <a:ext cx="581400" cy="581400"/>
              </a:xfrm>
              <a:prstGeom prst="pie">
                <a:avLst>
                  <a:gd name="adj1" fmla="val 4028252"/>
                  <a:gd name="adj2" fmla="val 17183677"/>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83" name="Google Shape;245;p28">
              <a:extLst>
                <a:ext uri="{FF2B5EF4-FFF2-40B4-BE49-F238E27FC236}">
                  <a16:creationId xmlns:a16="http://schemas.microsoft.com/office/drawing/2014/main" id="{B7D43846-F6C7-584A-82BF-0FA458ED01D4}"/>
                </a:ext>
              </a:extLst>
            </p:cNvPr>
            <p:cNvSpPr txBox="1"/>
            <p:nvPr/>
          </p:nvSpPr>
          <p:spPr>
            <a:xfrm>
              <a:off x="3375648" y="2887440"/>
              <a:ext cx="509100" cy="267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dirty="0">
                  <a:solidFill>
                    <a:schemeClr val="lt1"/>
                  </a:solidFill>
                  <a:latin typeface="Inter"/>
                  <a:ea typeface="Inter"/>
                  <a:cs typeface="Inter"/>
                  <a:sym typeface="Inter"/>
                </a:rPr>
                <a:t> </a:t>
              </a:r>
              <a:endParaRPr sz="1600" b="1" dirty="0">
                <a:solidFill>
                  <a:schemeClr val="lt1"/>
                </a:solidFill>
                <a:latin typeface="Inter"/>
                <a:ea typeface="Inter"/>
                <a:cs typeface="Inter"/>
                <a:sym typeface="Inter"/>
              </a:endParaRPr>
            </a:p>
          </p:txBody>
        </p:sp>
      </p:grpSp>
      <p:sp>
        <p:nvSpPr>
          <p:cNvPr id="75" name="Rectangle 74">
            <a:extLst>
              <a:ext uri="{FF2B5EF4-FFF2-40B4-BE49-F238E27FC236}">
                <a16:creationId xmlns:a16="http://schemas.microsoft.com/office/drawing/2014/main" id="{7C3B772C-8500-C640-B3E6-6C3B21C338C6}"/>
              </a:ext>
            </a:extLst>
          </p:cNvPr>
          <p:cNvSpPr/>
          <p:nvPr/>
        </p:nvSpPr>
        <p:spPr>
          <a:xfrm>
            <a:off x="522513" y="1388789"/>
            <a:ext cx="4405024" cy="3489558"/>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bs-Latn-BA" sz="1300" dirty="0">
                <a:solidFill>
                  <a:srgbClr val="11113B"/>
                </a:solidFill>
                <a:latin typeface="Frutiger Roman" panose="02000500050000020004" pitchFamily="2" charset="77"/>
              </a:rPr>
              <a:t>Studirajući</a:t>
            </a:r>
            <a:r>
              <a:rPr lang="bs-Latn-BA" sz="1300" dirty="0">
                <a:solidFill>
                  <a:schemeClr val="accent2">
                    <a:lumMod val="75000"/>
                  </a:schemeClr>
                </a:solidFill>
                <a:latin typeface="Frutiger Roman" panose="02000500050000020004" pitchFamily="2" charset="77"/>
              </a:rPr>
              <a:t> </a:t>
            </a:r>
            <a:r>
              <a:rPr lang="bs-Latn-BA" sz="1300" dirty="0">
                <a:solidFill>
                  <a:srgbClr val="F15A3C"/>
                </a:solidFill>
                <a:latin typeface="Frutiger Roman" panose="02000500050000020004" pitchFamily="2" charset="77"/>
              </a:rPr>
              <a:t>komparativnu književnost </a:t>
            </a:r>
            <a:r>
              <a:rPr lang="bs-Latn-BA" sz="1300" dirty="0">
                <a:solidFill>
                  <a:srgbClr val="11113B"/>
                </a:solidFill>
                <a:latin typeface="Frutiger Roman" panose="02000500050000020004" pitchFamily="2" charset="77"/>
              </a:rPr>
              <a:t>na našem Odsjeku steći ćete temeljna znanja iz historije i teorije književnosti, naučit ćete kritički promišljati o raznorodnim fenomenima kulture i umjetnosti, analizirati aktuelne društvene pojave te usavršiti vještine čitanja, interpretiranja i pisanja različitih vrsta tekstova, od znanstvenih, preko publicističkih i esejističkih, pa sve do književno-umjetničke fikcije. Na studiju s najdužom tradicijom izučavanja modernih i suvremenih književnih teorija i kulturalnih studija u BiH, imate priliku baviti se, između ostalog, poststrukturalnom, feminističkom, postkolonijalnom ili psihoanalitičkom kritikom književnosti i kulture. U okviru različitih predmeta možete usavršiti i svoj talent za pisanje kroz praktične vježbe iz stilistike, esejistike, pozorišne i filmske kritike, dramaturgije i scenaristike. </a:t>
            </a:r>
            <a:endParaRPr lang="en-US" sz="1300" dirty="0">
              <a:solidFill>
                <a:srgbClr val="11113B"/>
              </a:solidFill>
              <a:latin typeface="Frutiger Roman" panose="02000500050000020004" pitchFamily="2" charset="77"/>
            </a:endParaRPr>
          </a:p>
          <a:p>
            <a:pPr algn="just"/>
            <a:endParaRPr lang="en-US" sz="1300" dirty="0">
              <a:solidFill>
                <a:schemeClr val="accent2">
                  <a:lumMod val="75000"/>
                </a:schemeClr>
              </a:solidFill>
              <a:latin typeface="Frutiger Roman" panose="02000500050000020004" pitchFamily="2" charset="77"/>
            </a:endParaRPr>
          </a:p>
        </p:txBody>
      </p:sp>
      <p:sp>
        <p:nvSpPr>
          <p:cNvPr id="76" name="Rectangle 75">
            <a:extLst>
              <a:ext uri="{FF2B5EF4-FFF2-40B4-BE49-F238E27FC236}">
                <a16:creationId xmlns:a16="http://schemas.microsoft.com/office/drawing/2014/main" id="{6D6574F6-8C97-C84E-A239-AED53C8967BC}"/>
              </a:ext>
            </a:extLst>
          </p:cNvPr>
          <p:cNvSpPr/>
          <p:nvPr/>
        </p:nvSpPr>
        <p:spPr>
          <a:xfrm>
            <a:off x="8717738" y="1312027"/>
            <a:ext cx="3247127" cy="4064368"/>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bs-Latn-BA" sz="1300" dirty="0">
                <a:solidFill>
                  <a:srgbClr val="11113B"/>
                </a:solidFill>
                <a:latin typeface="Frutiger Roman" panose="02000500050000020004" pitchFamily="2" charset="77"/>
              </a:rPr>
              <a:t>Studij</a:t>
            </a:r>
            <a:r>
              <a:rPr lang="bs-Latn-BA" sz="1300" dirty="0">
                <a:solidFill>
                  <a:schemeClr val="accent2">
                    <a:lumMod val="75000"/>
                  </a:schemeClr>
                </a:solidFill>
                <a:latin typeface="Frutiger Roman" panose="02000500050000020004" pitchFamily="2" charset="77"/>
              </a:rPr>
              <a:t> </a:t>
            </a:r>
            <a:r>
              <a:rPr lang="bs-Latn-BA" sz="1300" dirty="0">
                <a:solidFill>
                  <a:srgbClr val="F15A3C"/>
                </a:solidFill>
                <a:latin typeface="Frutiger Roman" panose="02000500050000020004" pitchFamily="2" charset="77"/>
              </a:rPr>
              <a:t>informacijskih nauka </a:t>
            </a:r>
            <a:r>
              <a:rPr lang="bs-Latn-BA" sz="1300" dirty="0">
                <a:solidFill>
                  <a:srgbClr val="11113B"/>
                </a:solidFill>
                <a:latin typeface="Frutiger Roman" panose="02000500050000020004" pitchFamily="2" charset="77"/>
              </a:rPr>
              <a:t>na našem Odsjeku ponudit će vam znanja iz teorije i historije informacijskih nauka, omogućiti uvide u brojne aspekte informacijske kulture, ponudit će znanja iz medijske i informacijske pismenosti i digitalne kulture, osposobiti vas za organizaciju i upravljanje informacijama, baštinskim institucijama, projektima digitalizacije, izdavaštva te vas podučiti osnovama web designa, informacijskih sistema i sl. Studij informacijskih nauka jedinstven je po tome što suvremenim tekovinama današnjeg (post)digitalnog doba pristupa iz specifičnog, istovremeno teorijskog i praktičnog ugla.</a:t>
            </a:r>
            <a:endParaRPr lang="en-US" sz="1300" dirty="0">
              <a:latin typeface="Frutiger Roman" panose="02000500050000020004" pitchFamily="2" charset="77"/>
            </a:endParaRPr>
          </a:p>
        </p:txBody>
      </p:sp>
      <p:sp>
        <p:nvSpPr>
          <p:cNvPr id="26" name="Title 1">
            <a:extLst>
              <a:ext uri="{FF2B5EF4-FFF2-40B4-BE49-F238E27FC236}">
                <a16:creationId xmlns:a16="http://schemas.microsoft.com/office/drawing/2014/main" id="{BE1F4703-0965-804F-B034-45308A0526A9}"/>
              </a:ext>
            </a:extLst>
          </p:cNvPr>
          <p:cNvSpPr txBox="1">
            <a:spLocks/>
          </p:cNvSpPr>
          <p:nvPr/>
        </p:nvSpPr>
        <p:spPr>
          <a:xfrm>
            <a:off x="533457" y="413244"/>
            <a:ext cx="8280000" cy="720000"/>
          </a:xfrm>
          <a:prstGeom prst="rect">
            <a:avLst/>
          </a:prstGeom>
          <a:solidFill>
            <a:srgbClr val="1C75B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studirate</a:t>
            </a:r>
            <a:endParaRPr lang="en-US" sz="4000" noProof="1">
              <a:solidFill>
                <a:schemeClr val="bg1"/>
              </a:solidFill>
              <a:latin typeface="FSFrutigerBold" pitchFamily="2" charset="77"/>
            </a:endParaRPr>
          </a:p>
        </p:txBody>
      </p:sp>
      <p:cxnSp>
        <p:nvCxnSpPr>
          <p:cNvPr id="91" name="Google Shape;227;p28">
            <a:extLst>
              <a:ext uri="{FF2B5EF4-FFF2-40B4-BE49-F238E27FC236}">
                <a16:creationId xmlns:a16="http://schemas.microsoft.com/office/drawing/2014/main" id="{DC897BD0-AD7C-2F43-B413-8956F4374D05}"/>
              </a:ext>
            </a:extLst>
          </p:cNvPr>
          <p:cNvCxnSpPr>
            <a:cxnSpLocks/>
          </p:cNvCxnSpPr>
          <p:nvPr/>
        </p:nvCxnSpPr>
        <p:spPr>
          <a:xfrm>
            <a:off x="7741204" y="2126759"/>
            <a:ext cx="976534" cy="0"/>
          </a:xfrm>
          <a:prstGeom prst="straightConnector1">
            <a:avLst/>
          </a:prstGeom>
          <a:noFill/>
          <a:ln w="9525" cap="flat" cmpd="sng">
            <a:solidFill>
              <a:schemeClr val="dk1"/>
            </a:solidFill>
            <a:prstDash val="solid"/>
            <a:round/>
            <a:headEnd type="oval" w="med" len="med"/>
            <a:tailEnd type="oval" w="med" len="med"/>
          </a:ln>
        </p:spPr>
      </p:cxnSp>
      <p:cxnSp>
        <p:nvCxnSpPr>
          <p:cNvPr id="92" name="Google Shape;224;p28">
            <a:extLst>
              <a:ext uri="{FF2B5EF4-FFF2-40B4-BE49-F238E27FC236}">
                <a16:creationId xmlns:a16="http://schemas.microsoft.com/office/drawing/2014/main" id="{6944B617-3480-4845-86E3-F2C5A97D20BF}"/>
              </a:ext>
            </a:extLst>
          </p:cNvPr>
          <p:cNvCxnSpPr>
            <a:cxnSpLocks/>
          </p:cNvCxnSpPr>
          <p:nvPr/>
        </p:nvCxnSpPr>
        <p:spPr>
          <a:xfrm flipH="1">
            <a:off x="5025215" y="2844353"/>
            <a:ext cx="880868" cy="0"/>
          </a:xfrm>
          <a:prstGeom prst="straightConnector1">
            <a:avLst/>
          </a:prstGeom>
          <a:noFill/>
          <a:ln w="9525" cap="flat" cmpd="sng">
            <a:solidFill>
              <a:srgbClr val="F15A3C"/>
            </a:solidFill>
            <a:prstDash val="solid"/>
            <a:round/>
            <a:headEnd type="oval" w="med" len="med"/>
            <a:tailEnd type="oval" w="med" len="med"/>
          </a:ln>
        </p:spPr>
      </p:cxnSp>
    </p:spTree>
    <p:extLst>
      <p:ext uri="{BB962C8B-B14F-4D97-AF65-F5344CB8AC3E}">
        <p14:creationId xmlns:p14="http://schemas.microsoft.com/office/powerpoint/2010/main" val="21279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heel(1)">
                                      <p:cBhvr>
                                        <p:cTn id="10" dur="2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right)">
                                      <p:cBhvr>
                                        <p:cTn id="15" dur="10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childTnLst>
                          </p:cTn>
                        </p:par>
                        <p:par>
                          <p:cTn id="21" fill="hold">
                            <p:stCondLst>
                              <p:cond delay="500"/>
                            </p:stCondLst>
                            <p:childTnLst>
                              <p:par>
                                <p:cTn id="22" presetID="1" presetClass="entr" presetSubtype="0" fill="hold" grpId="0" nodeType="afterEffect">
                                  <p:stCondLst>
                                    <p:cond delay="500"/>
                                  </p:stCondLst>
                                  <p:childTnLst>
                                    <p:set>
                                      <p:cBhvr>
                                        <p:cTn id="23" dur="1" fill="hold">
                                          <p:stCondLst>
                                            <p:cond delay="0"/>
                                          </p:stCondLst>
                                        </p:cTn>
                                        <p:tgtEl>
                                          <p:spTgt spid="75"/>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50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6" name="TextBox 5">
            <a:extLst>
              <a:ext uri="{FF2B5EF4-FFF2-40B4-BE49-F238E27FC236}">
                <a16:creationId xmlns:a16="http://schemas.microsoft.com/office/drawing/2014/main" id="{5142DE30-1EC1-2949-9982-7BB8482B2E42}"/>
              </a:ext>
            </a:extLst>
          </p:cNvPr>
          <p:cNvSpPr txBox="1"/>
          <p:nvPr/>
        </p:nvSpPr>
        <p:spPr>
          <a:xfrm>
            <a:off x="4513682" y="3013501"/>
            <a:ext cx="7523353" cy="1569660"/>
          </a:xfrm>
          <a:prstGeom prst="rect">
            <a:avLst/>
          </a:prstGeom>
          <a:noFill/>
        </p:spPr>
        <p:txBody>
          <a:bodyPr wrap="square" rtlCol="0">
            <a:spAutoFit/>
          </a:bodyPr>
          <a:lstStyle/>
          <a:p>
            <a:pPr algn="ctr"/>
            <a:r>
              <a:rPr lang="it" sz="4800" b="1" dirty="0">
                <a:solidFill>
                  <a:srgbClr val="11113B"/>
                </a:solidFill>
                <a:latin typeface="FSFrutigerBold" pitchFamily="2" charset="77"/>
              </a:rPr>
              <a:t>ŠTA NAKON ZAVRŠENOG STUDIJA</a:t>
            </a:r>
            <a:r>
              <a:rPr lang="bs-Latn-BA" sz="4800" b="1" dirty="0">
                <a:solidFill>
                  <a:srgbClr val="11113B"/>
                </a:solidFill>
                <a:latin typeface="FSFrutigerBold" pitchFamily="2" charset="77"/>
              </a:rPr>
              <a:t>?</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9522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B08223B-8CEC-064D-BF09-714A02F3A7E5}"/>
              </a:ext>
            </a:extLst>
          </p:cNvPr>
          <p:cNvSpPr txBox="1">
            <a:spLocks/>
          </p:cNvSpPr>
          <p:nvPr/>
        </p:nvSpPr>
        <p:spPr>
          <a:xfrm>
            <a:off x="636864" y="321037"/>
            <a:ext cx="9799041" cy="720000"/>
          </a:xfrm>
          <a:prstGeom prst="rect">
            <a:avLst/>
          </a:prstGeom>
          <a:solidFill>
            <a:srgbClr val="11113B"/>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nakon završenog studija?</a:t>
            </a:r>
            <a:endParaRPr lang="en-US" sz="4000" noProof="1">
              <a:solidFill>
                <a:schemeClr val="bg1"/>
              </a:solidFill>
              <a:latin typeface="FSFrutigerBold" pitchFamily="2" charset="77"/>
            </a:endParaRPr>
          </a:p>
        </p:txBody>
      </p:sp>
      <p:sp>
        <p:nvSpPr>
          <p:cNvPr id="12" name="Google Shape;368;p38">
            <a:extLst>
              <a:ext uri="{FF2B5EF4-FFF2-40B4-BE49-F238E27FC236}">
                <a16:creationId xmlns:a16="http://schemas.microsoft.com/office/drawing/2014/main" id="{148B910B-7532-F244-B3E3-520AC0FB6C8A}"/>
              </a:ext>
            </a:extLst>
          </p:cNvPr>
          <p:cNvSpPr txBox="1"/>
          <p:nvPr/>
        </p:nvSpPr>
        <p:spPr>
          <a:xfrm>
            <a:off x="636865" y="1232265"/>
            <a:ext cx="9655292" cy="2154436"/>
          </a:xfrm>
          <a:prstGeom prst="rect">
            <a:avLst/>
          </a:prstGeom>
          <a:noFill/>
          <a:ln>
            <a:noFill/>
          </a:ln>
        </p:spPr>
        <p:txBody>
          <a:bodyPr spcFirstLastPara="1" wrap="square" lIns="0" tIns="0" rIns="0" bIns="0" anchor="t" anchorCtr="0">
            <a:spAutoFit/>
          </a:bodyPr>
          <a:lstStyle/>
          <a:p>
            <a:pPr algn="just"/>
            <a:r>
              <a:rPr lang="bs-Latn-BA" sz="1400" dirty="0">
                <a:solidFill>
                  <a:srgbClr val="11113B"/>
                </a:solidFill>
                <a:latin typeface="FSFrutigerBold" pitchFamily="2" charset="77"/>
              </a:rPr>
              <a:t>IZDAVAŠTVO</a:t>
            </a:r>
            <a:endParaRPr lang="en-US" sz="1400" dirty="0">
              <a:solidFill>
                <a:srgbClr val="11113B"/>
              </a:solidFill>
              <a:latin typeface="FSFrutigerBold" pitchFamily="2" charset="77"/>
            </a:endParaRPr>
          </a:p>
          <a:p>
            <a:pPr algn="just"/>
            <a:r>
              <a:rPr lang="bs-Latn-BA" sz="1400" dirty="0">
                <a:solidFill>
                  <a:srgbClr val="11113B"/>
                </a:solidFill>
                <a:latin typeface="Frutiger Roman" panose="02000500050000020004" pitchFamily="2" charset="77"/>
              </a:rPr>
              <a:t>Izdavaštvo je jedan od najčešćih domena primjene znanja stečenog na studiju komparativne književnosti i informacijskih nauka i jedna od najrazvijenijih branši kulturne industrije u svijetu. Sa znanjima, vještinama i kompetencijama stečenim u polju komparativne književnosti i informacijskih nauka možete odabrati karijeru u izdavaštvu na poziciji urednika / urednice, što može značiti zapošljavanje u nekoj od već postojećih izdavačkih kuća ili pokretanja vlastite izdavačke djelatnosti. Uredničko zanimanje podrazumijeva rad na pripremi određenog rukopisa za objavljivanje (izdavanje), bilo da je riječ o književnom, publicističkom, naučnom djelu ili nekoj drugoj vrsti teksta, te se urednika / urednicu nerijetko smatra „desnom rukom“ autora / autorice knjige. No, pored komunikacije s autorom / autoricom rukopisa, urednik komunicira i s publikom u cilju promoviranja vlastitog izdanja, u čemu različite vještine i kreativnost također dolaze do izražaja. </a:t>
            </a:r>
            <a:endParaRPr lang="en-US" sz="1400" dirty="0">
              <a:solidFill>
                <a:srgbClr val="11113B"/>
              </a:solidFill>
              <a:latin typeface="Frutiger Roman" panose="02000500050000020004" pitchFamily="2" charset="77"/>
            </a:endParaRPr>
          </a:p>
        </p:txBody>
      </p:sp>
      <p:sp>
        <p:nvSpPr>
          <p:cNvPr id="24" name="Google Shape;368;p38">
            <a:extLst>
              <a:ext uri="{FF2B5EF4-FFF2-40B4-BE49-F238E27FC236}">
                <a16:creationId xmlns:a16="http://schemas.microsoft.com/office/drawing/2014/main" id="{9CC841CD-47F4-B340-9F5C-5E193BBC8603}"/>
              </a:ext>
            </a:extLst>
          </p:cNvPr>
          <p:cNvSpPr txBox="1"/>
          <p:nvPr/>
        </p:nvSpPr>
        <p:spPr>
          <a:xfrm>
            <a:off x="2956331" y="3743631"/>
            <a:ext cx="7885840" cy="2154436"/>
          </a:xfrm>
          <a:prstGeom prst="rect">
            <a:avLst/>
          </a:prstGeom>
          <a:noFill/>
          <a:ln>
            <a:noFill/>
          </a:ln>
        </p:spPr>
        <p:txBody>
          <a:bodyPr spcFirstLastPara="1" wrap="square" lIns="0" tIns="0" rIns="0" bIns="0" anchor="t" anchorCtr="0">
            <a:spAutoFit/>
          </a:bodyPr>
          <a:lstStyle/>
          <a:p>
            <a:pPr algn="just"/>
            <a:r>
              <a:rPr lang="bs-Latn-BA" sz="1400" noProof="1">
                <a:solidFill>
                  <a:srgbClr val="F15A3C"/>
                </a:solidFill>
                <a:latin typeface="FSFrutigerBold" pitchFamily="2" charset="77"/>
              </a:rPr>
              <a:t>INFORMACIJSKE USTANOVE</a:t>
            </a:r>
            <a:endParaRPr lang="en-US" sz="1400" noProof="1">
              <a:solidFill>
                <a:srgbClr val="F15A3C"/>
              </a:solidFill>
              <a:latin typeface="FSFrutigerBold" pitchFamily="2" charset="77"/>
            </a:endParaRPr>
          </a:p>
          <a:p>
            <a:pPr algn="just"/>
            <a:r>
              <a:rPr lang="bs-Latn-BA" sz="1400" noProof="1">
                <a:solidFill>
                  <a:srgbClr val="F15A3C"/>
                </a:solidFill>
                <a:latin typeface="Frutiger Roman" panose="02000500050000020004" pitchFamily="2" charset="77"/>
              </a:rPr>
              <a:t>Informacijske ustanove – biblioteke, arhivi i muzeji, imaju potrebu za stručnim kadrom iz oblasti komparativne književnosti i informacijskih nauka zbog njihove sposobnosti da u skladu sa svim relevantnim međunarodnim standardima organiziraju i doprinose očuvanju kulturnog nasljeđa jednog društva i pružaju odgovarajuće informacijske usluge. Teorijsko znanje i praktične vještine omogućit će vam da upravljate informacijskim izvorima i službama, ali i da rukovodite projektima ili samim ustanovama za koje radite. Usvajajući znanje o kulturnim politikama, postat ćete osposobljeni da kritički promišljate postojeće, ali i da kreirate i zagovarate nove i bolje koncepte i modele koji će doprinijeti radu i razvoju kulturnih ustanova u vašem društvu. </a:t>
            </a:r>
            <a:endParaRPr lang="en-US" sz="1400" noProof="1">
              <a:solidFill>
                <a:srgbClr val="F15A3C"/>
              </a:solidFill>
              <a:latin typeface="Frutiger Roman" panose="02000500050000020004" pitchFamily="2" charset="77"/>
            </a:endParaRPr>
          </a:p>
        </p:txBody>
      </p:sp>
    </p:spTree>
    <p:extLst>
      <p:ext uri="{BB962C8B-B14F-4D97-AF65-F5344CB8AC3E}">
        <p14:creationId xmlns:p14="http://schemas.microsoft.com/office/powerpoint/2010/main" val="4234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9CB268-9065-A14B-B63E-B5B6137CF5F5}"/>
              </a:ext>
            </a:extLst>
          </p:cNvPr>
          <p:cNvSpPr txBox="1">
            <a:spLocks/>
          </p:cNvSpPr>
          <p:nvPr/>
        </p:nvSpPr>
        <p:spPr>
          <a:xfrm>
            <a:off x="636864" y="321037"/>
            <a:ext cx="9799041" cy="720000"/>
          </a:xfrm>
          <a:prstGeom prst="rect">
            <a:avLst/>
          </a:prstGeom>
          <a:solidFill>
            <a:srgbClr val="11113B"/>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nakon završenog studija?</a:t>
            </a:r>
            <a:endParaRPr lang="en-US" sz="4000" noProof="1">
              <a:solidFill>
                <a:schemeClr val="bg1"/>
              </a:solidFill>
              <a:latin typeface="FSFrutigerBold" pitchFamily="2" charset="77"/>
            </a:endParaRPr>
          </a:p>
        </p:txBody>
      </p:sp>
      <p:sp>
        <p:nvSpPr>
          <p:cNvPr id="14" name="Google Shape;368;p38">
            <a:extLst>
              <a:ext uri="{FF2B5EF4-FFF2-40B4-BE49-F238E27FC236}">
                <a16:creationId xmlns:a16="http://schemas.microsoft.com/office/drawing/2014/main" id="{D7BCF266-7734-BE4A-8943-65C956166CD8}"/>
              </a:ext>
            </a:extLst>
          </p:cNvPr>
          <p:cNvSpPr txBox="1"/>
          <p:nvPr/>
        </p:nvSpPr>
        <p:spPr>
          <a:xfrm>
            <a:off x="636864" y="1232265"/>
            <a:ext cx="11215959" cy="1600438"/>
          </a:xfrm>
          <a:prstGeom prst="rect">
            <a:avLst/>
          </a:prstGeom>
          <a:noFill/>
          <a:ln>
            <a:noFill/>
          </a:ln>
        </p:spPr>
        <p:txBody>
          <a:bodyPr spcFirstLastPara="1" wrap="square" lIns="0" tIns="0" rIns="0" bIns="0" anchor="t" anchorCtr="0">
            <a:spAutoFit/>
          </a:bodyPr>
          <a:lstStyle/>
          <a:p>
            <a:pPr algn="just"/>
            <a:r>
              <a:rPr lang="bs-Latn-BA" sz="1300" dirty="0">
                <a:solidFill>
                  <a:srgbClr val="11113B"/>
                </a:solidFill>
                <a:latin typeface="FSFrutigerBold" pitchFamily="2" charset="77"/>
              </a:rPr>
              <a:t>KULTURNA/KREATIVNA INDUSTRIJA</a:t>
            </a:r>
            <a:endParaRPr lang="bs-Latn-BA" sz="1300" dirty="0">
              <a:solidFill>
                <a:srgbClr val="11113B"/>
              </a:solidFill>
              <a:latin typeface="Frutiger Roman" panose="02000500050000020004" pitchFamily="2" charset="77"/>
            </a:endParaRPr>
          </a:p>
          <a:p>
            <a:pPr algn="just"/>
            <a:r>
              <a:rPr lang="bs-Latn-BA" sz="1300" dirty="0">
                <a:solidFill>
                  <a:srgbClr val="11113B"/>
                </a:solidFill>
                <a:latin typeface="Frutiger Roman" panose="02000500050000020004" pitchFamily="2" charset="77"/>
              </a:rPr>
              <a:t>Pošto je vaša kreativnost jedan od razloga da se odlučite za ovakav studij, ona će tokom studija biti nadograđena raznovrsnim znanjem o tome kako pisati književnost, što znači da ćete kao stručnjak / stručnjakinja u svojoj oblasti, potkovani teorijskim znanjima i praktičnim vještinama, biti sposobni </a:t>
            </a:r>
            <a:r>
              <a:rPr lang="bs-Latn-BA" sz="1300" noProof="1">
                <a:solidFill>
                  <a:srgbClr val="11113B"/>
                </a:solidFill>
                <a:latin typeface="Frutiger Roman" panose="02000500050000020004" pitchFamily="2" charset="77"/>
              </a:rPr>
              <a:t>slijediti karijeru </a:t>
            </a:r>
            <a:r>
              <a:rPr lang="bs-Latn-BA" sz="1300" noProof="1">
                <a:solidFill>
                  <a:srgbClr val="11113B"/>
                </a:solidFill>
                <a:latin typeface="FRUTIGER ROMAN" panose="02000500050000020004" pitchFamily="2" charset="77"/>
              </a:rPr>
              <a:t>pisca/spisateljice</a:t>
            </a:r>
            <a:r>
              <a:rPr lang="bs-Latn-BA" sz="1300" noProof="1">
                <a:solidFill>
                  <a:srgbClr val="11113B"/>
                </a:solidFill>
                <a:latin typeface="Frutiger Roman" panose="02000500050000020004" pitchFamily="2" charset="77"/>
              </a:rPr>
              <a:t>, </a:t>
            </a:r>
            <a:r>
              <a:rPr lang="bs-Latn-BA" sz="1300" noProof="1">
                <a:solidFill>
                  <a:srgbClr val="11113B"/>
                </a:solidFill>
                <a:latin typeface="FRUTIGER ROMAN" panose="02000500050000020004" pitchFamily="2" charset="77"/>
              </a:rPr>
              <a:t>umjetnika/umjetnice </a:t>
            </a:r>
            <a:r>
              <a:rPr lang="bs-Latn-BA" sz="1300" noProof="1">
                <a:solidFill>
                  <a:srgbClr val="11113B"/>
                </a:solidFill>
                <a:latin typeface="Frutiger Roman" panose="02000500050000020004" pitchFamily="2" charset="77"/>
              </a:rPr>
              <a:t>u različitim književno-umjetničkim formama, od </a:t>
            </a:r>
            <a:r>
              <a:rPr lang="bs-Latn-BA" sz="1300" noProof="1">
                <a:solidFill>
                  <a:srgbClr val="11113B"/>
                </a:solidFill>
                <a:latin typeface="FRUTIGER ROMAN" panose="02000500050000020004" pitchFamily="2" charset="77"/>
              </a:rPr>
              <a:t>romana</a:t>
            </a:r>
            <a:r>
              <a:rPr lang="bs-Latn-BA" sz="1300" noProof="1">
                <a:solidFill>
                  <a:srgbClr val="11113B"/>
                </a:solidFill>
                <a:latin typeface="Frutiger Roman" panose="02000500050000020004" pitchFamily="2" charset="77"/>
              </a:rPr>
              <a:t>, preko </a:t>
            </a:r>
            <a:r>
              <a:rPr lang="bs-Latn-BA" sz="1300" noProof="1">
                <a:solidFill>
                  <a:srgbClr val="11113B"/>
                </a:solidFill>
                <a:latin typeface="FRUTIGER ROMAN" panose="02000500050000020004" pitchFamily="2" charset="77"/>
              </a:rPr>
              <a:t>eseja</a:t>
            </a:r>
            <a:r>
              <a:rPr lang="bs-Latn-BA" sz="1300" noProof="1">
                <a:solidFill>
                  <a:srgbClr val="11113B"/>
                </a:solidFill>
                <a:latin typeface="Frutiger Roman" panose="02000500050000020004" pitchFamily="2" charset="77"/>
              </a:rPr>
              <a:t>, </a:t>
            </a:r>
            <a:r>
              <a:rPr lang="bs-Latn-BA" sz="1300" noProof="1">
                <a:solidFill>
                  <a:srgbClr val="11113B"/>
                </a:solidFill>
                <a:latin typeface="FRUTIGER ROMAN" panose="02000500050000020004" pitchFamily="2" charset="77"/>
              </a:rPr>
              <a:t>drame </a:t>
            </a:r>
            <a:r>
              <a:rPr lang="bs-Latn-BA" sz="1300" noProof="1">
                <a:solidFill>
                  <a:srgbClr val="11113B"/>
                </a:solidFill>
                <a:latin typeface="Frutiger Roman" panose="02000500050000020004" pitchFamily="2" charset="77"/>
              </a:rPr>
              <a:t>ili </a:t>
            </a:r>
            <a:r>
              <a:rPr lang="bs-Latn-BA" sz="1300" noProof="1">
                <a:solidFill>
                  <a:srgbClr val="11113B"/>
                </a:solidFill>
                <a:latin typeface="FRUTIGER ROMAN" panose="02000500050000020004" pitchFamily="2" charset="77"/>
              </a:rPr>
              <a:t>poezije</a:t>
            </a:r>
            <a:r>
              <a:rPr lang="bs-Latn-BA" sz="1300" noProof="1">
                <a:solidFill>
                  <a:srgbClr val="11113B"/>
                </a:solidFill>
                <a:latin typeface="Frutiger Roman" panose="02000500050000020004" pitchFamily="2" charset="77"/>
              </a:rPr>
              <a:t>, pa sve do </a:t>
            </a:r>
            <a:r>
              <a:rPr lang="bs-Latn-BA" sz="1300" noProof="1">
                <a:solidFill>
                  <a:srgbClr val="11113B"/>
                </a:solidFill>
                <a:latin typeface="FRUTIGER ROMAN" panose="02000500050000020004" pitchFamily="2" charset="77"/>
              </a:rPr>
              <a:t>filmskog scenarija</a:t>
            </a:r>
            <a:r>
              <a:rPr lang="bs-Latn-BA" sz="1300" noProof="1">
                <a:solidFill>
                  <a:srgbClr val="11113B"/>
                </a:solidFill>
                <a:latin typeface="Frutiger Roman" panose="02000500050000020004" pitchFamily="2" charset="77"/>
              </a:rPr>
              <a:t>. Ovaj studij će vam također pomoći da razvijate kompetencije književnog, pozorišnog ili filmskog kritičara, što je u današnjem vremenu nezaobilazno čak i ukoliko književnosti pristupate s dozom kreativnih, autorskih ambicija. Znanje o velikim idejama iz historije književnosti, umjetnosti i kulture omogućit će vam da preispitujete i problematizirate postojeće stanje stvari, ali i da pokrenete vlastite projekte u domenu kulturnih i kreativnih industrija. </a:t>
            </a:r>
            <a:endParaRPr lang="bs-Latn-BA" sz="1300" noProof="1">
              <a:solidFill>
                <a:srgbClr val="11113B"/>
              </a:solidFill>
              <a:latin typeface="FSFrutigerBold" pitchFamily="2" charset="77"/>
            </a:endParaRPr>
          </a:p>
        </p:txBody>
      </p:sp>
      <p:sp>
        <p:nvSpPr>
          <p:cNvPr id="26" name="Google Shape;368;p38">
            <a:extLst>
              <a:ext uri="{FF2B5EF4-FFF2-40B4-BE49-F238E27FC236}">
                <a16:creationId xmlns:a16="http://schemas.microsoft.com/office/drawing/2014/main" id="{EEDABEA5-30F0-904C-9CAD-5029EC3281D5}"/>
              </a:ext>
            </a:extLst>
          </p:cNvPr>
          <p:cNvSpPr txBox="1"/>
          <p:nvPr/>
        </p:nvSpPr>
        <p:spPr>
          <a:xfrm>
            <a:off x="636863" y="3023931"/>
            <a:ext cx="11215958" cy="1200329"/>
          </a:xfrm>
          <a:prstGeom prst="rect">
            <a:avLst/>
          </a:prstGeom>
          <a:noFill/>
          <a:ln>
            <a:noFill/>
          </a:ln>
        </p:spPr>
        <p:txBody>
          <a:bodyPr spcFirstLastPara="1" wrap="square" lIns="0" tIns="0" rIns="0" bIns="0" anchor="t" anchorCtr="0">
            <a:spAutoFit/>
          </a:bodyPr>
          <a:lstStyle/>
          <a:p>
            <a:pPr algn="just"/>
            <a:r>
              <a:rPr lang="bs-Latn-BA" sz="1300" noProof="1">
                <a:solidFill>
                  <a:srgbClr val="F15A3C"/>
                </a:solidFill>
                <a:latin typeface="FSFrutigerBold" pitchFamily="2" charset="77"/>
              </a:rPr>
              <a:t>CIVILNI SEKTOR</a:t>
            </a:r>
          </a:p>
          <a:p>
            <a:pPr algn="just"/>
            <a:r>
              <a:rPr lang="bs-Latn-BA" sz="1300" noProof="1">
                <a:solidFill>
                  <a:srgbClr val="F15A3C"/>
                </a:solidFill>
                <a:latin typeface="Frutiger Roman" panose="02000500050000020004" pitchFamily="2" charset="77"/>
              </a:rPr>
              <a:t>Vaša znanja, vještine i kompetencije bit će vrlo poželjne u organizacijama civilnog sektora zbog vaše široke upućenosti, ali i temeljitosti pri prosuđivanju mnogobrojnih problema koji se tiču društva, kulture i politike. Osmisliti projekt, kvalitetno ga napisati kao prijedlog potencijalnim donatorima, uzeti u obzir sve aspekte njegove realizacije i znati ga, na koncu, sprovesti u djelo, jesu praktične vještine kojima ćete, između ostalog, ovladati tokom studija, baveći se usavršavanjem vještina pisanja i razumijevanja teksta. Povrh toga, na ovom studiju razvit ćete kritičku svijest o širim društvenim problemima, sposobnost da ih tačno prepoznate i promišljate o mogućim rješenjima. </a:t>
            </a:r>
          </a:p>
        </p:txBody>
      </p:sp>
      <p:sp>
        <p:nvSpPr>
          <p:cNvPr id="27" name="Google Shape;368;p38">
            <a:extLst>
              <a:ext uri="{FF2B5EF4-FFF2-40B4-BE49-F238E27FC236}">
                <a16:creationId xmlns:a16="http://schemas.microsoft.com/office/drawing/2014/main" id="{B099D468-64D0-D34C-8501-439ADCC97D5D}"/>
              </a:ext>
            </a:extLst>
          </p:cNvPr>
          <p:cNvSpPr txBox="1"/>
          <p:nvPr/>
        </p:nvSpPr>
        <p:spPr>
          <a:xfrm>
            <a:off x="1533361" y="4497684"/>
            <a:ext cx="10319460" cy="1400383"/>
          </a:xfrm>
          <a:prstGeom prst="rect">
            <a:avLst/>
          </a:prstGeom>
          <a:noFill/>
          <a:ln>
            <a:noFill/>
          </a:ln>
        </p:spPr>
        <p:txBody>
          <a:bodyPr spcFirstLastPara="1" wrap="square" lIns="0" tIns="0" rIns="0" bIns="0" anchor="t" anchorCtr="0">
            <a:spAutoFit/>
          </a:bodyPr>
          <a:lstStyle/>
          <a:p>
            <a:pPr algn="just"/>
            <a:r>
              <a:rPr lang="bs-Latn-BA" sz="1300" noProof="1">
                <a:solidFill>
                  <a:srgbClr val="1C1A38"/>
                </a:solidFill>
                <a:latin typeface="FSFrutigerBold" pitchFamily="2" charset="77"/>
              </a:rPr>
              <a:t>MARKETING</a:t>
            </a:r>
          </a:p>
          <a:p>
            <a:pPr algn="just"/>
            <a:r>
              <a:rPr lang="bs-Latn-BA" sz="1300" noProof="1">
                <a:solidFill>
                  <a:srgbClr val="1C1A38"/>
                </a:solidFill>
                <a:latin typeface="Frutiger Roman" panose="02000500050000020004" pitchFamily="2" charset="77"/>
              </a:rPr>
              <a:t>Postoje mogućnosti angažiranja i zapošljavanja u domenima izvan oblasti uže struke, a takav je, naprimjer, domen marketinga, koji traži pojedince kompetentne u radu s jezikom i kreativne u pisanju različitih vrsta teksta. Brojne kompanije za potrebe oglašavanja o vlastitim proizvodima ili uslugama u današnjem vremenu trebaju copywritere, koji će u svakom trenutku znati pronaći „pravu riječ“ o zadatoj temi s određenim ciljem, tako da će studij velikim dijelom usmjeren na usavršavanje pisanja i komuniciranja ideja ili poruka doprinijeti i razvoju ovakvih vještina. </a:t>
            </a:r>
          </a:p>
          <a:p>
            <a:pPr algn="just"/>
            <a:endParaRPr lang="bs-Latn-BA" sz="1300" noProof="1">
              <a:solidFill>
                <a:srgbClr val="1C75BC"/>
              </a:solidFill>
              <a:latin typeface="Frutiger Roman" panose="02000500050000020004" pitchFamily="2" charset="77"/>
            </a:endParaRPr>
          </a:p>
        </p:txBody>
      </p:sp>
    </p:spTree>
    <p:extLst>
      <p:ext uri="{BB962C8B-B14F-4D97-AF65-F5344CB8AC3E}">
        <p14:creationId xmlns:p14="http://schemas.microsoft.com/office/powerpoint/2010/main" val="33229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18;p39">
            <a:extLst>
              <a:ext uri="{FF2B5EF4-FFF2-40B4-BE49-F238E27FC236}">
                <a16:creationId xmlns:a16="http://schemas.microsoft.com/office/drawing/2014/main" id="{69E32989-F97D-4D49-92FA-17214C60A4D7}"/>
              </a:ext>
            </a:extLst>
          </p:cNvPr>
          <p:cNvSpPr txBox="1"/>
          <p:nvPr/>
        </p:nvSpPr>
        <p:spPr>
          <a:xfrm>
            <a:off x="11036587" y="3583313"/>
            <a:ext cx="4856733" cy="1904465"/>
          </a:xfrm>
          <a:prstGeom prst="rect">
            <a:avLst/>
          </a:prstGeom>
          <a:noFill/>
          <a:ln>
            <a:noFill/>
          </a:ln>
        </p:spPr>
        <p:txBody>
          <a:bodyPr spcFirstLastPara="1" wrap="square" lIns="0" tIns="0" rIns="0" bIns="0" anchor="b" anchorCtr="0">
            <a:noAutofit/>
          </a:bodyPr>
          <a:lstStyle/>
          <a:p>
            <a:pPr algn="just"/>
            <a:endParaRPr lang="en-US" sz="1067" dirty="0">
              <a:solidFill>
                <a:schemeClr val="accent2">
                  <a:lumMod val="75000"/>
                </a:schemeClr>
              </a:solidFill>
              <a:latin typeface="+mj-lt"/>
            </a:endParaRPr>
          </a:p>
        </p:txBody>
      </p:sp>
      <p:sp>
        <p:nvSpPr>
          <p:cNvPr id="11" name="Title 1">
            <a:extLst>
              <a:ext uri="{FF2B5EF4-FFF2-40B4-BE49-F238E27FC236}">
                <a16:creationId xmlns:a16="http://schemas.microsoft.com/office/drawing/2014/main" id="{95A0A615-E0D0-EA4C-9546-A313A1E5CB67}"/>
              </a:ext>
            </a:extLst>
          </p:cNvPr>
          <p:cNvSpPr txBox="1">
            <a:spLocks/>
          </p:cNvSpPr>
          <p:nvPr/>
        </p:nvSpPr>
        <p:spPr>
          <a:xfrm>
            <a:off x="636864" y="321037"/>
            <a:ext cx="9799041" cy="720000"/>
          </a:xfrm>
          <a:prstGeom prst="rect">
            <a:avLst/>
          </a:prstGeom>
          <a:solidFill>
            <a:srgbClr val="11113B"/>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nakon završenog studija?</a:t>
            </a:r>
            <a:endParaRPr lang="en-US" sz="4000" noProof="1">
              <a:solidFill>
                <a:schemeClr val="bg1"/>
              </a:solidFill>
              <a:latin typeface="FSFrutigerBold" pitchFamily="2" charset="77"/>
            </a:endParaRPr>
          </a:p>
        </p:txBody>
      </p:sp>
      <p:sp>
        <p:nvSpPr>
          <p:cNvPr id="24" name="Google Shape;368;p38">
            <a:extLst>
              <a:ext uri="{FF2B5EF4-FFF2-40B4-BE49-F238E27FC236}">
                <a16:creationId xmlns:a16="http://schemas.microsoft.com/office/drawing/2014/main" id="{86A0358E-6D5D-3643-ADE5-6CF2069FA88A}"/>
              </a:ext>
            </a:extLst>
          </p:cNvPr>
          <p:cNvSpPr txBox="1"/>
          <p:nvPr/>
        </p:nvSpPr>
        <p:spPr>
          <a:xfrm>
            <a:off x="636864" y="1448961"/>
            <a:ext cx="9799041" cy="1938992"/>
          </a:xfrm>
          <a:prstGeom prst="rect">
            <a:avLst/>
          </a:prstGeom>
          <a:noFill/>
          <a:ln>
            <a:noFill/>
          </a:ln>
        </p:spPr>
        <p:txBody>
          <a:bodyPr spcFirstLastPara="1" wrap="square" lIns="0" tIns="0" rIns="0" bIns="0" anchor="t" anchorCtr="0">
            <a:spAutoFit/>
          </a:bodyPr>
          <a:lstStyle/>
          <a:p>
            <a:pPr algn="just"/>
            <a:r>
              <a:rPr lang="bs-Latn-BA" sz="1400" noProof="1">
                <a:solidFill>
                  <a:srgbClr val="F15A3C"/>
                </a:solidFill>
                <a:latin typeface="FSFrutigerBold" pitchFamily="2" charset="77"/>
              </a:rPr>
              <a:t>MEDIJI</a:t>
            </a:r>
            <a:endParaRPr lang="bs-Latn-BA" sz="1400" noProof="1">
              <a:solidFill>
                <a:srgbClr val="F15A3C"/>
              </a:solidFill>
              <a:latin typeface="Frutiger Roman" panose="02000500050000020004" pitchFamily="2" charset="77"/>
            </a:endParaRPr>
          </a:p>
          <a:p>
            <a:pPr algn="just"/>
            <a:r>
              <a:rPr lang="bs-Latn-BA" sz="1400" noProof="1">
                <a:solidFill>
                  <a:srgbClr val="F15A3C"/>
                </a:solidFill>
                <a:latin typeface="Frutiger Roman" panose="02000500050000020004" pitchFamily="2" charset="77"/>
              </a:rPr>
              <a:t>Mediji su na mnogo načina područje primjene znanja stečenog na studiju komparativne književnosti i informacijskih nauka iz dva razloga: prvi je taj što je </a:t>
            </a:r>
            <a:r>
              <a:rPr lang="bs-Latn-BA" sz="1400" noProof="1">
                <a:solidFill>
                  <a:srgbClr val="F15A3C"/>
                </a:solidFill>
                <a:latin typeface="FRUTIGER ROMAN" panose="02000500050000020004" pitchFamily="2" charset="77"/>
              </a:rPr>
              <a:t>rad na oblikovanju teksta </a:t>
            </a:r>
            <a:r>
              <a:rPr lang="bs-Latn-BA" sz="1400" noProof="1">
                <a:solidFill>
                  <a:srgbClr val="F15A3C"/>
                </a:solidFill>
                <a:latin typeface="Frutiger Roman" panose="02000500050000020004" pitchFamily="2" charset="77"/>
              </a:rPr>
              <a:t>nužan, a drugi se tiče važnosti informacije u današnjem dobu. Kroz usvajanje raznovrsnih teorijskih znanja iz historije medija i praktičnih vještina u sferi tehnologije medija, ovaj studij osposobit će vas za angažman i rad u klasičnim novinskim, televizijskim ili web-redakcijama, kao i u kulturnom, javnom, ali i u komercijalnom sektoru, gdje će vaša sposobnost čitanja, analiziranja, pisanja ili uređivanja informativnog sadržaja – kao i upravljanja informacijama – biti itekako potrebna, naročito imajući u vidu da su mediji u današnjem dobu naše svakodnevno okruženje i da su medijska i informacijska pismenost kompetencija bez kojih moderna društva ne mogu napredovati. </a:t>
            </a:r>
            <a:endParaRPr lang="bs-Latn-BA" sz="1400" noProof="1">
              <a:solidFill>
                <a:srgbClr val="F15A3C"/>
              </a:solidFill>
              <a:latin typeface="FSFrutigerBold" pitchFamily="2" charset="77"/>
            </a:endParaRPr>
          </a:p>
        </p:txBody>
      </p:sp>
      <p:sp>
        <p:nvSpPr>
          <p:cNvPr id="25" name="Google Shape;368;p38">
            <a:extLst>
              <a:ext uri="{FF2B5EF4-FFF2-40B4-BE49-F238E27FC236}">
                <a16:creationId xmlns:a16="http://schemas.microsoft.com/office/drawing/2014/main" id="{BE103456-DE95-CE40-97AB-9989D15312C7}"/>
              </a:ext>
            </a:extLst>
          </p:cNvPr>
          <p:cNvSpPr txBox="1"/>
          <p:nvPr/>
        </p:nvSpPr>
        <p:spPr>
          <a:xfrm>
            <a:off x="1937657" y="3731185"/>
            <a:ext cx="8498248" cy="1508105"/>
          </a:xfrm>
          <a:prstGeom prst="rect">
            <a:avLst/>
          </a:prstGeom>
          <a:noFill/>
          <a:ln>
            <a:noFill/>
          </a:ln>
        </p:spPr>
        <p:txBody>
          <a:bodyPr spcFirstLastPara="1" wrap="square" lIns="0" tIns="0" rIns="0" bIns="0" anchor="t" anchorCtr="0">
            <a:spAutoFit/>
          </a:bodyPr>
          <a:lstStyle/>
          <a:p>
            <a:pPr algn="just"/>
            <a:r>
              <a:rPr lang="bs-Latn-BA" sz="1400" noProof="1">
                <a:solidFill>
                  <a:srgbClr val="1C1A38"/>
                </a:solidFill>
                <a:latin typeface="FSFrutigerBold" pitchFamily="2" charset="77"/>
              </a:rPr>
              <a:t>ZNANOST</a:t>
            </a:r>
          </a:p>
          <a:p>
            <a:pPr algn="just"/>
            <a:r>
              <a:rPr lang="bs-Latn-BA" sz="1400" noProof="1">
                <a:solidFill>
                  <a:srgbClr val="1C1A38"/>
                </a:solidFill>
                <a:latin typeface="Frutiger Roman" panose="02000500050000020004" pitchFamily="2" charset="77"/>
              </a:rPr>
              <a:t>Znanje stečeno tokom studija može se nadograđivati kroz akademsku ili istraživačku karijeru na domaćim ili stranim univerzitetima koji imaju potrebu za specijaliziranim obrazovnim kadrom ili institutima koji rade na vlastitim znastvenoistraživačkim projektima. </a:t>
            </a:r>
          </a:p>
          <a:p>
            <a:pPr algn="just"/>
            <a:r>
              <a:rPr lang="bs-Latn-BA" sz="1400" noProof="1">
                <a:solidFill>
                  <a:srgbClr val="1C1A38"/>
                </a:solidFill>
                <a:latin typeface="Frutiger Roman" panose="02000500050000020004" pitchFamily="2" charset="77"/>
              </a:rPr>
              <a:t>Upisom na doktorat u svojoj ili stranoj zemlji možete započeti karijeru znastvenika / znastvenice u svojoj oblasti te doprinijeti njenom razvoju objavljivanjem vlastitog originalnog znastvenog djela, a potom i podučavati druge znanjima koja ste stekli. </a:t>
            </a:r>
          </a:p>
        </p:txBody>
      </p:sp>
    </p:spTree>
    <p:extLst>
      <p:ext uri="{BB962C8B-B14F-4D97-AF65-F5344CB8AC3E}">
        <p14:creationId xmlns:p14="http://schemas.microsoft.com/office/powerpoint/2010/main" val="16284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a:xfrm>
            <a:off x="353506" y="-4453"/>
            <a:ext cx="9610662" cy="1126780"/>
          </a:xfrm>
          <a:solidFill>
            <a:srgbClr val="747C92"/>
          </a:solidFill>
        </p:spPr>
        <p:txBody>
          <a:bodyPr/>
          <a:lstStyle/>
          <a:p>
            <a:r>
              <a:rPr lang="en-US" sz="5000" noProof="1">
                <a:solidFill>
                  <a:srgbClr val="11113B"/>
                </a:solidFill>
                <a:latin typeface="FSFrutigerBold" pitchFamily="2" charset="77"/>
              </a:rPr>
              <a:t>	SADRŽAJ</a:t>
            </a:r>
            <a:r>
              <a:rPr lang="en-US" noProof="1">
                <a:solidFill>
                  <a:srgbClr val="11113B"/>
                </a:solidFill>
              </a:rPr>
              <a:t> </a:t>
            </a:r>
          </a:p>
        </p:txBody>
      </p:sp>
      <p:grpSp>
        <p:nvGrpSpPr>
          <p:cNvPr id="79" name="Group 78">
            <a:extLst>
              <a:ext uri="{FF2B5EF4-FFF2-40B4-BE49-F238E27FC236}">
                <a16:creationId xmlns:a16="http://schemas.microsoft.com/office/drawing/2014/main" id="{19250690-70F8-A440-BF2C-A317B0730447}"/>
              </a:ext>
            </a:extLst>
          </p:cNvPr>
          <p:cNvGrpSpPr/>
          <p:nvPr/>
        </p:nvGrpSpPr>
        <p:grpSpPr>
          <a:xfrm>
            <a:off x="623907" y="1234988"/>
            <a:ext cx="7429525" cy="798796"/>
            <a:chOff x="623907" y="1234988"/>
            <a:chExt cx="7429525" cy="798796"/>
          </a:xfrm>
        </p:grpSpPr>
        <p:sp>
          <p:nvSpPr>
            <p:cNvPr id="60" name="Rectangle 59">
              <a:hlinkClick r:id="rId2" action="ppaction://hlinksldjump"/>
              <a:extLst>
                <a:ext uri="{FF2B5EF4-FFF2-40B4-BE49-F238E27FC236}">
                  <a16:creationId xmlns:a16="http://schemas.microsoft.com/office/drawing/2014/main" id="{29C70093-9D6B-BD46-B9D8-912E6297DB15}"/>
                </a:ext>
              </a:extLst>
            </p:cNvPr>
            <p:cNvSpPr/>
            <p:nvPr/>
          </p:nvSpPr>
          <p:spPr>
            <a:xfrm>
              <a:off x="623907" y="1234988"/>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O Odsjeku</a:t>
              </a:r>
            </a:p>
          </p:txBody>
        </p:sp>
        <p:sp>
          <p:nvSpPr>
            <p:cNvPr id="70" name="Up Arrow 69">
              <a:extLst>
                <a:ext uri="{FF2B5EF4-FFF2-40B4-BE49-F238E27FC236}">
                  <a16:creationId xmlns:a16="http://schemas.microsoft.com/office/drawing/2014/main" id="{12D169C4-2B02-E34E-914D-0569CF5D93A8}"/>
                </a:ext>
              </a:extLst>
            </p:cNvPr>
            <p:cNvSpPr/>
            <p:nvPr/>
          </p:nvSpPr>
          <p:spPr>
            <a:xfrm rot="5400000">
              <a:off x="889234" y="1336712"/>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80" name="Group 79">
            <a:extLst>
              <a:ext uri="{FF2B5EF4-FFF2-40B4-BE49-F238E27FC236}">
                <a16:creationId xmlns:a16="http://schemas.microsoft.com/office/drawing/2014/main" id="{C170F1F4-C7CF-7C42-9918-B9CD9E3FCCC4}"/>
              </a:ext>
            </a:extLst>
          </p:cNvPr>
          <p:cNvGrpSpPr/>
          <p:nvPr/>
        </p:nvGrpSpPr>
        <p:grpSpPr>
          <a:xfrm>
            <a:off x="623905" y="2164578"/>
            <a:ext cx="7429525" cy="798796"/>
            <a:chOff x="623905" y="2139376"/>
            <a:chExt cx="7429525" cy="798796"/>
          </a:xfrm>
        </p:grpSpPr>
        <p:sp>
          <p:nvSpPr>
            <p:cNvPr id="59" name="Rectangle 58">
              <a:hlinkClick r:id="rId3" action="ppaction://hlinksldjump"/>
              <a:extLst>
                <a:ext uri="{FF2B5EF4-FFF2-40B4-BE49-F238E27FC236}">
                  <a16:creationId xmlns:a16="http://schemas.microsoft.com/office/drawing/2014/main" id="{D0FAF690-93A3-444A-914E-406079B7A49E}"/>
                </a:ext>
              </a:extLst>
            </p:cNvPr>
            <p:cNvSpPr/>
            <p:nvPr/>
          </p:nvSpPr>
          <p:spPr>
            <a:xfrm>
              <a:off x="623905" y="2139376"/>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Studijski programi</a:t>
              </a:r>
            </a:p>
          </p:txBody>
        </p:sp>
        <p:sp>
          <p:nvSpPr>
            <p:cNvPr id="72" name="Up Arrow 71">
              <a:extLst>
                <a:ext uri="{FF2B5EF4-FFF2-40B4-BE49-F238E27FC236}">
                  <a16:creationId xmlns:a16="http://schemas.microsoft.com/office/drawing/2014/main" id="{110C0B54-4470-2D42-8BD6-E3049086654B}"/>
                </a:ext>
              </a:extLst>
            </p:cNvPr>
            <p:cNvSpPr/>
            <p:nvPr/>
          </p:nvSpPr>
          <p:spPr>
            <a:xfrm rot="5400000">
              <a:off x="889234" y="2243193"/>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83" name="Group 82">
            <a:extLst>
              <a:ext uri="{FF2B5EF4-FFF2-40B4-BE49-F238E27FC236}">
                <a16:creationId xmlns:a16="http://schemas.microsoft.com/office/drawing/2014/main" id="{0A713C21-5DAF-1E46-B8F7-8212E9804346}"/>
              </a:ext>
            </a:extLst>
          </p:cNvPr>
          <p:cNvGrpSpPr/>
          <p:nvPr/>
        </p:nvGrpSpPr>
        <p:grpSpPr>
          <a:xfrm>
            <a:off x="623905" y="4953348"/>
            <a:ext cx="7429525" cy="798796"/>
            <a:chOff x="623905" y="4860388"/>
            <a:chExt cx="7429525" cy="798796"/>
          </a:xfrm>
        </p:grpSpPr>
        <p:sp>
          <p:nvSpPr>
            <p:cNvPr id="63" name="Rectangle 62">
              <a:hlinkClick r:id="rId4" action="ppaction://hlinksldjump"/>
              <a:extLst>
                <a:ext uri="{FF2B5EF4-FFF2-40B4-BE49-F238E27FC236}">
                  <a16:creationId xmlns:a16="http://schemas.microsoft.com/office/drawing/2014/main" id="{A95EFB3D-C137-D541-97B0-213DB7B61B23}"/>
                </a:ext>
              </a:extLst>
            </p:cNvPr>
            <p:cNvSpPr/>
            <p:nvPr/>
          </p:nvSpPr>
          <p:spPr>
            <a:xfrm>
              <a:off x="623905" y="4860388"/>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Naši </a:t>
              </a:r>
              <a:r>
                <a:rPr lang="bs-Latn-BA" sz="2800" noProof="1">
                  <a:solidFill>
                    <a:schemeClr val="bg1"/>
                  </a:solidFill>
                  <a:latin typeface="FSFrutigerBold" pitchFamily="2" charset="77"/>
                </a:rPr>
                <a:t>nekadašnji </a:t>
              </a:r>
              <a:r>
                <a:rPr lang="en-US" sz="2800" noProof="1">
                  <a:solidFill>
                    <a:schemeClr val="bg1"/>
                  </a:solidFill>
                  <a:latin typeface="FSFrutigerBold" pitchFamily="2" charset="77"/>
                </a:rPr>
                <a:t>studenti i studentice</a:t>
              </a:r>
            </a:p>
          </p:txBody>
        </p:sp>
        <p:sp>
          <p:nvSpPr>
            <p:cNvPr id="74" name="Up Arrow 73">
              <a:extLst>
                <a:ext uri="{FF2B5EF4-FFF2-40B4-BE49-F238E27FC236}">
                  <a16:creationId xmlns:a16="http://schemas.microsoft.com/office/drawing/2014/main" id="{5188E433-7CA3-E948-96AE-819D0C7058B0}"/>
                </a:ext>
              </a:extLst>
            </p:cNvPr>
            <p:cNvSpPr/>
            <p:nvPr/>
          </p:nvSpPr>
          <p:spPr>
            <a:xfrm rot="5400000">
              <a:off x="889234" y="4962636"/>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81" name="Group 80">
            <a:extLst>
              <a:ext uri="{FF2B5EF4-FFF2-40B4-BE49-F238E27FC236}">
                <a16:creationId xmlns:a16="http://schemas.microsoft.com/office/drawing/2014/main" id="{A2059C63-2930-514B-985D-1A8D8EABB9EF}"/>
              </a:ext>
            </a:extLst>
          </p:cNvPr>
          <p:cNvGrpSpPr/>
          <p:nvPr/>
        </p:nvGrpSpPr>
        <p:grpSpPr>
          <a:xfrm>
            <a:off x="623905" y="3094168"/>
            <a:ext cx="7429525" cy="798796"/>
            <a:chOff x="623905" y="3046380"/>
            <a:chExt cx="7429525" cy="798796"/>
          </a:xfrm>
        </p:grpSpPr>
        <p:sp>
          <p:nvSpPr>
            <p:cNvPr id="61" name="Rectangle 60">
              <a:hlinkClick r:id="rId5" action="ppaction://hlinksldjump"/>
              <a:extLst>
                <a:ext uri="{FF2B5EF4-FFF2-40B4-BE49-F238E27FC236}">
                  <a16:creationId xmlns:a16="http://schemas.microsoft.com/office/drawing/2014/main" id="{2919771B-1762-054C-B70D-C088F759345E}"/>
                </a:ext>
              </a:extLst>
            </p:cNvPr>
            <p:cNvSpPr/>
            <p:nvPr/>
          </p:nvSpPr>
          <p:spPr>
            <a:xfrm>
              <a:off x="623905" y="3046380"/>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Šta studirate?</a:t>
              </a:r>
            </a:p>
          </p:txBody>
        </p:sp>
        <p:sp>
          <p:nvSpPr>
            <p:cNvPr id="76" name="Up Arrow 75">
              <a:extLst>
                <a:ext uri="{FF2B5EF4-FFF2-40B4-BE49-F238E27FC236}">
                  <a16:creationId xmlns:a16="http://schemas.microsoft.com/office/drawing/2014/main" id="{62C0DAA5-E00B-5841-9F01-DFFB3C97854C}"/>
                </a:ext>
              </a:extLst>
            </p:cNvPr>
            <p:cNvSpPr/>
            <p:nvPr/>
          </p:nvSpPr>
          <p:spPr>
            <a:xfrm rot="5400000">
              <a:off x="889234" y="3149674"/>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82" name="Group 81">
            <a:extLst>
              <a:ext uri="{FF2B5EF4-FFF2-40B4-BE49-F238E27FC236}">
                <a16:creationId xmlns:a16="http://schemas.microsoft.com/office/drawing/2014/main" id="{AEBA03D5-1F11-4443-8F48-7F4A77BDC7F3}"/>
              </a:ext>
            </a:extLst>
          </p:cNvPr>
          <p:cNvGrpSpPr/>
          <p:nvPr/>
        </p:nvGrpSpPr>
        <p:grpSpPr>
          <a:xfrm>
            <a:off x="623905" y="4023758"/>
            <a:ext cx="7429525" cy="798796"/>
            <a:chOff x="623905" y="3953384"/>
            <a:chExt cx="7429525" cy="798796"/>
          </a:xfrm>
        </p:grpSpPr>
        <p:sp>
          <p:nvSpPr>
            <p:cNvPr id="62" name="Rectangle 61">
              <a:hlinkClick r:id="rId6" action="ppaction://hlinksldjump"/>
              <a:extLst>
                <a:ext uri="{FF2B5EF4-FFF2-40B4-BE49-F238E27FC236}">
                  <a16:creationId xmlns:a16="http://schemas.microsoft.com/office/drawing/2014/main" id="{353DF5D6-1D2D-2B44-B319-6930C2AA1902}"/>
                </a:ext>
              </a:extLst>
            </p:cNvPr>
            <p:cNvSpPr/>
            <p:nvPr/>
          </p:nvSpPr>
          <p:spPr>
            <a:xfrm>
              <a:off x="623905" y="3953384"/>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Šta nakon završenog studija?</a:t>
              </a:r>
            </a:p>
          </p:txBody>
        </p:sp>
        <p:sp>
          <p:nvSpPr>
            <p:cNvPr id="77" name="Up Arrow 76">
              <a:extLst>
                <a:ext uri="{FF2B5EF4-FFF2-40B4-BE49-F238E27FC236}">
                  <a16:creationId xmlns:a16="http://schemas.microsoft.com/office/drawing/2014/main" id="{9B94C569-20A8-6542-B3B5-A36D1FAA6960}"/>
                </a:ext>
              </a:extLst>
            </p:cNvPr>
            <p:cNvSpPr/>
            <p:nvPr/>
          </p:nvSpPr>
          <p:spPr>
            <a:xfrm rot="5400000">
              <a:off x="889234" y="4056155"/>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84" name="Group 83">
            <a:extLst>
              <a:ext uri="{FF2B5EF4-FFF2-40B4-BE49-F238E27FC236}">
                <a16:creationId xmlns:a16="http://schemas.microsoft.com/office/drawing/2014/main" id="{B385BDE7-D087-6C47-A953-6A87F4A1B8F1}"/>
              </a:ext>
            </a:extLst>
          </p:cNvPr>
          <p:cNvGrpSpPr/>
          <p:nvPr/>
        </p:nvGrpSpPr>
        <p:grpSpPr>
          <a:xfrm>
            <a:off x="623905" y="5882938"/>
            <a:ext cx="7429525" cy="798796"/>
            <a:chOff x="623905" y="5767392"/>
            <a:chExt cx="7429525" cy="798796"/>
          </a:xfrm>
        </p:grpSpPr>
        <p:sp>
          <p:nvSpPr>
            <p:cNvPr id="67" name="Rectangle 66">
              <a:hlinkClick r:id="rId7" action="ppaction://hlinksldjump"/>
              <a:extLst>
                <a:ext uri="{FF2B5EF4-FFF2-40B4-BE49-F238E27FC236}">
                  <a16:creationId xmlns:a16="http://schemas.microsoft.com/office/drawing/2014/main" id="{A0E9488B-9979-E346-9FFE-BCFEF7452B1C}"/>
                </a:ext>
              </a:extLst>
            </p:cNvPr>
            <p:cNvSpPr/>
            <p:nvPr/>
          </p:nvSpPr>
          <p:spPr>
            <a:xfrm>
              <a:off x="623905" y="5767392"/>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Saznajte više</a:t>
              </a:r>
            </a:p>
          </p:txBody>
        </p:sp>
        <p:sp>
          <p:nvSpPr>
            <p:cNvPr id="78" name="Up Arrow 77">
              <a:extLst>
                <a:ext uri="{FF2B5EF4-FFF2-40B4-BE49-F238E27FC236}">
                  <a16:creationId xmlns:a16="http://schemas.microsoft.com/office/drawing/2014/main" id="{094ED3C0-A85F-E34F-B032-EB1962E2BF9C}"/>
                </a:ext>
              </a:extLst>
            </p:cNvPr>
            <p:cNvSpPr/>
            <p:nvPr/>
          </p:nvSpPr>
          <p:spPr>
            <a:xfrm rot="5400000">
              <a:off x="889234" y="5869116"/>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88137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1000"/>
                                        <p:tgtEl>
                                          <p:spTgt spid="7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left)">
                                      <p:cBhvr>
                                        <p:cTn id="15" dur="1000"/>
                                        <p:tgtEl>
                                          <p:spTgt spid="80"/>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left)">
                                      <p:cBhvr>
                                        <p:cTn id="19" dur="1000"/>
                                        <p:tgtEl>
                                          <p:spTgt spid="81"/>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left)">
                                      <p:cBhvr>
                                        <p:cTn id="23" dur="1000"/>
                                        <p:tgtEl>
                                          <p:spTgt spid="82"/>
                                        </p:tgtEl>
                                      </p:cBhvr>
                                    </p:animEffec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1000"/>
                                        <p:tgtEl>
                                          <p:spTgt spid="83"/>
                                        </p:tgtEl>
                                      </p:cBhvr>
                                    </p:animEffect>
                                  </p:childTnLst>
                                </p:cTn>
                              </p:par>
                            </p:childTnLst>
                          </p:cTn>
                        </p:par>
                        <p:par>
                          <p:cTn id="28" fill="hold">
                            <p:stCondLst>
                              <p:cond delay="7000"/>
                            </p:stCondLst>
                            <p:childTnLst>
                              <p:par>
                                <p:cTn id="29" presetID="22" presetClass="entr" presetSubtype="8"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wipe(left)">
                                      <p:cBhvr>
                                        <p:cTn id="31"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D5B72A-7585-2844-947C-B0B1D30EBA22}"/>
              </a:ext>
            </a:extLst>
          </p:cNvPr>
          <p:cNvSpPr txBox="1"/>
          <p:nvPr/>
        </p:nvSpPr>
        <p:spPr>
          <a:xfrm>
            <a:off x="4513682" y="3013501"/>
            <a:ext cx="7523353" cy="1569660"/>
          </a:xfrm>
          <a:prstGeom prst="rect">
            <a:avLst/>
          </a:prstGeom>
          <a:noFill/>
        </p:spPr>
        <p:txBody>
          <a:bodyPr wrap="square" rtlCol="0">
            <a:spAutoFit/>
          </a:bodyPr>
          <a:lstStyle/>
          <a:p>
            <a:pPr algn="ctr"/>
            <a:r>
              <a:rPr lang="it" sz="4800" b="1" dirty="0">
                <a:solidFill>
                  <a:srgbClr val="11113B"/>
                </a:solidFill>
                <a:latin typeface="FSFrutigerBold" pitchFamily="2" charset="77"/>
              </a:rPr>
              <a:t>NAŠI NEKADAŠNJI STUDENTI I STUDENTICE</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383510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844A8C24-3790-9140-BE03-31D00CEBA532}"/>
              </a:ext>
            </a:extLst>
          </p:cNvPr>
          <p:cNvSpPr>
            <a:spLocks noChangeArrowheads="1"/>
          </p:cNvSpPr>
          <p:nvPr/>
        </p:nvSpPr>
        <p:spPr bwMode="auto">
          <a:xfrm>
            <a:off x="997527" y="22958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itle 1">
            <a:extLst>
              <a:ext uri="{FF2B5EF4-FFF2-40B4-BE49-F238E27FC236}">
                <a16:creationId xmlns:a16="http://schemas.microsoft.com/office/drawing/2014/main" id="{AADBFAD7-9A4A-E64C-B711-9F7937030E4A}"/>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0" name="Picture 9" descr="A group of people working on laptops in an office&#10;&#10;Description automatically generated with medium confidence">
            <a:extLst>
              <a:ext uri="{FF2B5EF4-FFF2-40B4-BE49-F238E27FC236}">
                <a16:creationId xmlns:a16="http://schemas.microsoft.com/office/drawing/2014/main" id="{99D415FB-E219-B54D-9E4D-0EC5AF5CC32A}"/>
              </a:ext>
            </a:extLst>
          </p:cNvPr>
          <p:cNvPicPr>
            <a:picLocks noChangeAspect="1"/>
          </p:cNvPicPr>
          <p:nvPr/>
        </p:nvPicPr>
        <p:blipFill>
          <a:blip r:embed="rId3"/>
          <a:stretch>
            <a:fillRect/>
          </a:stretch>
        </p:blipFill>
        <p:spPr>
          <a:xfrm>
            <a:off x="636864" y="1647371"/>
            <a:ext cx="6036325" cy="3999593"/>
          </a:xfrm>
          <a:prstGeom prst="round2DiagRect">
            <a:avLst>
              <a:gd name="adj1" fmla="val 16667"/>
              <a:gd name="adj2" fmla="val 0"/>
            </a:avLst>
          </a:prstGeom>
          <a:ln w="38100" cap="sq">
            <a:solidFill>
              <a:srgbClr val="F15A3C"/>
            </a:solidFill>
            <a:miter lim="800000"/>
          </a:ln>
          <a:effectLst>
            <a:outerShdw blurRad="254000" algn="tl" rotWithShape="0">
              <a:srgbClr val="000000">
                <a:alpha val="43000"/>
              </a:srgbClr>
            </a:outerShdw>
          </a:effectLst>
        </p:spPr>
      </p:pic>
      <p:sp>
        <p:nvSpPr>
          <p:cNvPr id="12" name="Google Shape;368;p38">
            <a:extLst>
              <a:ext uri="{FF2B5EF4-FFF2-40B4-BE49-F238E27FC236}">
                <a16:creationId xmlns:a16="http://schemas.microsoft.com/office/drawing/2014/main" id="{958C820C-A32A-E84D-9B76-D0B861DEA338}"/>
              </a:ext>
            </a:extLst>
          </p:cNvPr>
          <p:cNvSpPr txBox="1"/>
          <p:nvPr/>
        </p:nvSpPr>
        <p:spPr>
          <a:xfrm>
            <a:off x="6901541" y="1565840"/>
            <a:ext cx="4920343" cy="4093428"/>
          </a:xfrm>
          <a:prstGeom prst="rect">
            <a:avLst/>
          </a:prstGeom>
          <a:noFill/>
          <a:ln>
            <a:noFill/>
          </a:ln>
        </p:spPr>
        <p:txBody>
          <a:bodyPr spcFirstLastPara="1" wrap="square" lIns="0" tIns="0" rIns="0" bIns="0" anchor="t" anchorCtr="0">
            <a:spAutoFit/>
          </a:bodyPr>
          <a:lstStyle/>
          <a:p>
            <a:pPr algn="just"/>
            <a:r>
              <a:rPr lang="bs-Latn-BA" sz="1400" noProof="1">
                <a:solidFill>
                  <a:srgbClr val="11113B"/>
                </a:solidFill>
                <a:latin typeface="Frutiger Roman" panose="02000500050000020004" pitchFamily="2" charset="77"/>
                <a:sym typeface="Inter"/>
              </a:rPr>
              <a:t>Od njegova osnivanja, studij komparativne književnosti i informacijskih nauka završilo je preko </a:t>
            </a:r>
            <a:r>
              <a:rPr lang="bs-Latn-BA" sz="1400" noProof="1">
                <a:solidFill>
                  <a:srgbClr val="F15A3C"/>
                </a:solidFill>
                <a:latin typeface="Frutiger Roman" panose="02000500050000020004" pitchFamily="2" charset="77"/>
                <a:sym typeface="Inter"/>
              </a:rPr>
              <a:t>480</a:t>
            </a:r>
            <a:r>
              <a:rPr lang="bs-Latn-BA" sz="1400" noProof="1">
                <a:solidFill>
                  <a:srgbClr val="11113B"/>
                </a:solidFill>
                <a:latin typeface="Frutiger Roman" panose="02000500050000020004" pitchFamily="2" charset="77"/>
                <a:sym typeface="Inter"/>
              </a:rPr>
              <a:t> studenata i studentica, a magistriralo je preko </a:t>
            </a:r>
            <a:r>
              <a:rPr lang="bs-Latn-BA" sz="1400" noProof="1">
                <a:solidFill>
                  <a:srgbClr val="F15A3C"/>
                </a:solidFill>
                <a:latin typeface="Frutiger Roman" panose="02000500050000020004" pitchFamily="2" charset="77"/>
                <a:sym typeface="Inter"/>
              </a:rPr>
              <a:t>200</a:t>
            </a:r>
            <a:r>
              <a:rPr lang="bs-Latn-BA" sz="1400" noProof="1">
                <a:solidFill>
                  <a:srgbClr val="11113B"/>
                </a:solidFill>
                <a:latin typeface="Frutiger Roman" panose="02000500050000020004" pitchFamily="2" charset="77"/>
                <a:sym typeface="Inter"/>
              </a:rPr>
              <a:t> studentica i studenata. Među nekadašnjim studentima i studenticama bili/e su i neki od istaknutih protagonista/ica kulturnog života Sarajeva i BiH, kao što su, pored ostalih, mladi književnik i novinar Karim Zaimović, koji je poginuo kao civilna žrtva granatiranja Sarajeva 1995. godine,  književnica i novinarka Alma Lazarevska, književnik Aleksandar Hemon i pjesnik Semezdin Mehmedinović. </a:t>
            </a:r>
          </a:p>
          <a:p>
            <a:pPr algn="just"/>
            <a:endParaRPr lang="bs-Latn-BA" sz="1400" noProof="1">
              <a:solidFill>
                <a:srgbClr val="002060"/>
              </a:solidFill>
              <a:ea typeface="Inter"/>
              <a:cs typeface="Inter"/>
              <a:sym typeface="Inter"/>
            </a:endParaRPr>
          </a:p>
          <a:p>
            <a:pPr algn="just">
              <a:tabLst>
                <a:tab pos="355600" algn="l"/>
              </a:tabLst>
            </a:pPr>
            <a:r>
              <a:rPr lang="bs-Latn-BA" sz="1400" noProof="1">
                <a:solidFill>
                  <a:srgbClr val="11113B"/>
                </a:solidFill>
                <a:latin typeface="Frutiger Roman" panose="02000500050000020004" pitchFamily="2" charset="77"/>
                <a:sym typeface="Inter"/>
              </a:rPr>
              <a:t>U periodu od 2006. do 2020. godine naših </a:t>
            </a:r>
            <a:r>
              <a:rPr lang="bs-Latn-BA" sz="1400" noProof="1">
                <a:solidFill>
                  <a:srgbClr val="F15A3C"/>
                </a:solidFill>
                <a:latin typeface="Frutiger Roman" panose="02000500050000020004" pitchFamily="2" charset="77"/>
                <a:sym typeface="Inter"/>
              </a:rPr>
              <a:t>13 studentica i studenta odlikovano je Zlatnom značkom UNSA i 18 Srebrenom značkom UNSA. </a:t>
            </a:r>
            <a:r>
              <a:rPr lang="bs-Latn-BA" sz="1400" noProof="1">
                <a:solidFill>
                  <a:srgbClr val="11113B"/>
                </a:solidFill>
                <a:latin typeface="Frutiger Roman" panose="02000500050000020004" pitchFamily="2" charset="77"/>
                <a:sym typeface="Inter"/>
              </a:rPr>
              <a:t>Naši studenti i studentice dobitnici su i drugih posebnih priznanja i nagrada.</a:t>
            </a:r>
          </a:p>
          <a:p>
            <a:pPr algn="just"/>
            <a:endParaRPr lang="bs-Latn-BA" noProof="1">
              <a:solidFill>
                <a:srgbClr val="11113B"/>
              </a:solidFill>
              <a:latin typeface="Frutiger Roman" panose="02000500050000020004" pitchFamily="2" charset="77"/>
              <a:sym typeface="Inter"/>
            </a:endParaRPr>
          </a:p>
          <a:p>
            <a:pPr>
              <a:tabLst>
                <a:tab pos="355600" algn="l"/>
              </a:tabLst>
            </a:pPr>
            <a:r>
              <a:rPr lang="bs-Latn-BA" sz="2000" noProof="1">
                <a:solidFill>
                  <a:srgbClr val="F15A3C"/>
                </a:solidFill>
                <a:latin typeface="Frutiger Roman" panose="02000500050000020004" pitchFamily="2" charset="77"/>
                <a:sym typeface="Inter"/>
              </a:rPr>
              <a:t>	</a:t>
            </a:r>
            <a:endParaRPr lang="bs-Latn-BA" noProof="1">
              <a:solidFill>
                <a:srgbClr val="11113B"/>
              </a:solidFill>
              <a:latin typeface="Frutiger Roman" panose="02000500050000020004" pitchFamily="2" charset="77"/>
              <a:sym typeface="Inter"/>
            </a:endParaRPr>
          </a:p>
          <a:p>
            <a:endParaRPr lang="en-US" dirty="0"/>
          </a:p>
        </p:txBody>
      </p:sp>
    </p:spTree>
    <p:extLst>
      <p:ext uri="{BB962C8B-B14F-4D97-AF65-F5344CB8AC3E}">
        <p14:creationId xmlns:p14="http://schemas.microsoft.com/office/powerpoint/2010/main" val="10034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down)">
                                      <p:cBhvr>
                                        <p:cTn id="10" dur="1000"/>
                                        <p:tgtEl>
                                          <p:spTgt spid="10"/>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368;p38">
            <a:extLst>
              <a:ext uri="{FF2B5EF4-FFF2-40B4-BE49-F238E27FC236}">
                <a16:creationId xmlns:a16="http://schemas.microsoft.com/office/drawing/2014/main" id="{2FFA1E59-F10E-3449-951C-E3ABF7AB0BA2}"/>
              </a:ext>
            </a:extLst>
          </p:cNvPr>
          <p:cNvSpPr txBox="1"/>
          <p:nvPr/>
        </p:nvSpPr>
        <p:spPr>
          <a:xfrm>
            <a:off x="2946400" y="1578301"/>
            <a:ext cx="5970464" cy="1547853"/>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dirty="0">
                <a:solidFill>
                  <a:srgbClr val="1C1A38"/>
                </a:solidFill>
                <a:latin typeface="Frutiger Roman" panose="02000500050000020004" pitchFamily="2" charset="77"/>
              </a:rPr>
              <a:t>„</a:t>
            </a:r>
            <a:r>
              <a:rPr lang="bs-Latn-BA" sz="1200" noProof="1">
                <a:solidFill>
                  <a:srgbClr val="1C1A38"/>
                </a:solidFill>
                <a:latin typeface="Frutiger Roman" panose="02000500050000020004" pitchFamily="2" charset="77"/>
              </a:rPr>
              <a:t>Studij komparativne književnosti nisam nikada napustio, postao je dio mog života, trajni put za razgovor sa autorima koji su postali intimusi, a ujedno i signal koji olakšava saznanje. Studij koji uči svakom pisanju, kao i svakom drugom umjetničkom kreiranju uvijek i jedino treba život kao pogonsko gorivo. Na tome sam trajno zahvalan kao reditelj koji se bavi književnošću na sceni i filmu.“</a:t>
            </a:r>
          </a:p>
          <a:p>
            <a:pPr algn="just" eaLnBrk="0" fontAlgn="base" hangingPunct="0">
              <a:spcBef>
                <a:spcPct val="0"/>
              </a:spcBef>
              <a:spcAft>
                <a:spcPct val="0"/>
              </a:spcAft>
            </a:pPr>
            <a:endParaRPr lang="hr-HR" altLang="en-US" sz="1200" noProof="1">
              <a:solidFill>
                <a:srgbClr val="1C1A38"/>
              </a:solidFill>
              <a:latin typeface="Frutiger Roman" panose="02000500050000020004" pitchFamily="2" charset="77"/>
            </a:endParaRPr>
          </a:p>
          <a:p>
            <a:pPr eaLnBrk="0" fontAlgn="base" hangingPunct="0">
              <a:spcBef>
                <a:spcPct val="0"/>
              </a:spcBef>
              <a:spcAft>
                <a:spcPct val="0"/>
              </a:spcAft>
            </a:pPr>
            <a:r>
              <a:rPr lang="hr-HR" altLang="en-US" sz="1200" noProof="1">
                <a:solidFill>
                  <a:srgbClr val="F15A3C"/>
                </a:solidFill>
                <a:latin typeface="Frutiger Roman" panose="02000500050000020004" pitchFamily="2" charset="77"/>
              </a:rPr>
              <a:t>Dino Mustafić, reditelj </a:t>
            </a:r>
          </a:p>
        </p:txBody>
      </p:sp>
      <p:sp>
        <p:nvSpPr>
          <p:cNvPr id="14" name="Title 1">
            <a:extLst>
              <a:ext uri="{FF2B5EF4-FFF2-40B4-BE49-F238E27FC236}">
                <a16:creationId xmlns:a16="http://schemas.microsoft.com/office/drawing/2014/main" id="{C98DBE85-07C3-734F-805D-C5907F7E8DE4}"/>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6A0A3D05-8356-0D43-B04D-F7D148C29DE1}"/>
              </a:ext>
            </a:extLst>
          </p:cNvPr>
          <p:cNvPicPr>
            <a:picLocks noChangeAspect="1"/>
          </p:cNvPicPr>
          <p:nvPr/>
        </p:nvPicPr>
        <p:blipFill>
          <a:blip r:embed="rId2"/>
          <a:stretch/>
        </p:blipFill>
        <p:spPr>
          <a:xfrm>
            <a:off x="636864" y="1362261"/>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D2803E19-9567-BB47-B21F-CFD1D359C602}"/>
              </a:ext>
            </a:extLst>
          </p:cNvPr>
          <p:cNvPicPr>
            <a:picLocks noChangeAspect="1"/>
          </p:cNvPicPr>
          <p:nvPr/>
        </p:nvPicPr>
        <p:blipFill>
          <a:blip r:embed="rId3"/>
          <a:srcRect/>
          <a:stretch/>
        </p:blipFill>
        <p:spPr>
          <a:xfrm>
            <a:off x="9803919" y="2898675"/>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21" name="Google Shape;368;p38">
            <a:extLst>
              <a:ext uri="{FF2B5EF4-FFF2-40B4-BE49-F238E27FC236}">
                <a16:creationId xmlns:a16="http://schemas.microsoft.com/office/drawing/2014/main" id="{04469180-7F21-F04A-A39C-6B6A34525395}"/>
              </a:ext>
            </a:extLst>
          </p:cNvPr>
          <p:cNvSpPr txBox="1"/>
          <p:nvPr/>
        </p:nvSpPr>
        <p:spPr>
          <a:xfrm>
            <a:off x="3005649" y="3364668"/>
            <a:ext cx="6589485" cy="2159772"/>
          </a:xfrm>
          <a:prstGeom prst="rect">
            <a:avLst/>
          </a:prstGeom>
          <a:noFill/>
          <a:ln>
            <a:noFill/>
          </a:ln>
        </p:spPr>
        <p:txBody>
          <a:bodyPr spcFirstLastPara="1" wrap="square" lIns="0" tIns="0" rIns="0" bIns="0" anchor="t" anchorCtr="0">
            <a:noAutofit/>
          </a:bodyPr>
          <a:lstStyle/>
          <a:p>
            <a:pPr algn="just"/>
            <a:r>
              <a:rPr lang="bs-Latn-BA" sz="1200" noProof="1">
                <a:solidFill>
                  <a:srgbClr val="11113B"/>
                </a:solidFill>
                <a:latin typeface="Frutiger Roman" panose="02000500050000020004" pitchFamily="2" charset="77"/>
              </a:rPr>
              <a:t>„Izbor Odsjeka za komparativnu književnost i bibliotekarstvo je u startu bio logičan, jer sam to voljela i željela, bez ikakvog promišljanja i kalkulacija koliko će utjecati na buduću profesionalnu karijeru. Moji motivi bili su uživanje u čitanju i učenju o književnosti. Mislim da je upravo iz te ljubavi proizašao i moj profesionalni angažman, koji u početku nije bio direktno povezan s književnošću, autorima/icama i samim čitanjem, već prije svega sa administracijom i prodajom. Vremenom se moje polje djelovanja u poslu širilo, te danas kombinacija bibliotečkog i književnog znanja uveliko utječe na svakodnevne poslovne i privatne aktivnosti. Vjerujem da bez obrazovanja koje sam stekla na Odsjeku za komparativnu književnost i bibliotekarstvo ne bih bila privilegovana današnjim poslovnim statusom, koje me ispunjuje i profesionalno i privatno.“</a:t>
            </a:r>
          </a:p>
          <a:p>
            <a:endParaRPr lang="bs-Latn-BA" sz="1200" dirty="0">
              <a:solidFill>
                <a:srgbClr val="F15A3C"/>
              </a:solidFill>
              <a:latin typeface="Frutiger Roman" panose="02000500050000020004" pitchFamily="2" charset="77"/>
            </a:endParaRPr>
          </a:p>
          <a:p>
            <a:r>
              <a:rPr lang="bs-Latn-BA" sz="1200" dirty="0">
                <a:solidFill>
                  <a:srgbClr val="F15A3C"/>
                </a:solidFill>
                <a:latin typeface="Frutiger Roman" panose="02000500050000020004" pitchFamily="2" charset="77"/>
              </a:rPr>
              <a:t>Lejla Alić, urednica i voditeljica prodaje u </a:t>
            </a:r>
            <a:r>
              <a:rPr lang="bs-Latn-BA" sz="1200" noProof="1">
                <a:solidFill>
                  <a:srgbClr val="F15A3C"/>
                </a:solidFill>
                <a:latin typeface="Frutiger Roman" panose="02000500050000020004" pitchFamily="2" charset="77"/>
              </a:rPr>
              <a:t>Izdavačkoj kući „Buybook“</a:t>
            </a:r>
          </a:p>
        </p:txBody>
      </p:sp>
    </p:spTree>
    <p:extLst>
      <p:ext uri="{BB962C8B-B14F-4D97-AF65-F5344CB8AC3E}">
        <p14:creationId xmlns:p14="http://schemas.microsoft.com/office/powerpoint/2010/main" val="346255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down)">
                                      <p:cBhvr>
                                        <p:cTn id="17" dur="1000"/>
                                        <p:tgtEl>
                                          <p:spTgt spid="20"/>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F9527DCA-CC7D-3D4F-A937-86533F7864D8}"/>
              </a:ext>
            </a:extLst>
          </p:cNvPr>
          <p:cNvSpPr txBox="1"/>
          <p:nvPr/>
        </p:nvSpPr>
        <p:spPr>
          <a:xfrm>
            <a:off x="2939143" y="1362261"/>
            <a:ext cx="6843486" cy="1547853"/>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noProof="1">
                <a:solidFill>
                  <a:srgbClr val="11113B"/>
                </a:solidFill>
                <a:latin typeface="Frutiger Roman" panose="02000500050000020004" pitchFamily="2" charset="77"/>
              </a:rPr>
              <a:t>„Često kažem da je komparativna književnost bila najbolji odsjek koji sam mogla odabrati s obzirom na svoja današnja zanimanja. Osim komunikacijskih vještina, ovaj studij me je naučio da kritički razmišljam, da budem otvorena prema novom i drugačijem i da nikad ne zaboravim da u svemu postoji druga perspektiva, opcija, rješenje... A takvo stanovište vas čini slobodnim i sigurnim u sebe, bez obzira čime da se bavite. Ako vas zanima komunikacija, filozofija i umjetnost u bilo kojem pojavnom / poslovnom obliku, ovaj studij je savršena platforma za vašu buduću karijeru.“</a:t>
            </a:r>
          </a:p>
          <a:p>
            <a:pPr eaLnBrk="0" fontAlgn="base" hangingPunct="0">
              <a:spcBef>
                <a:spcPct val="0"/>
              </a:spcBef>
              <a:spcAft>
                <a:spcPct val="0"/>
              </a:spcAft>
            </a:pPr>
            <a:r>
              <a:rPr lang="bs-Latn-BA" sz="1200" noProof="1">
                <a:solidFill>
                  <a:srgbClr val="F15A3C"/>
                </a:solidFill>
                <a:latin typeface="Frutiger Roman" panose="02000500050000020004" pitchFamily="2" charset="77"/>
              </a:rPr>
              <a:t>Mirela Lela Laković, PR managerica, moderatorica i TV voditeljica</a:t>
            </a:r>
          </a:p>
          <a:p>
            <a:pPr eaLnBrk="0" fontAlgn="base" hangingPunct="0">
              <a:spcBef>
                <a:spcPct val="0"/>
              </a:spcBef>
              <a:spcAft>
                <a:spcPct val="0"/>
              </a:spcAft>
            </a:pPr>
            <a:endParaRPr lang="bs-Latn-BA" sz="1200" dirty="0">
              <a:solidFill>
                <a:srgbClr val="11113B"/>
              </a:solidFill>
              <a:latin typeface="Frutiger Roman" panose="02000500050000020004" pitchFamily="2" charset="77"/>
            </a:endParaRPr>
          </a:p>
        </p:txBody>
      </p:sp>
      <p:sp>
        <p:nvSpPr>
          <p:cNvPr id="14" name="Title 1">
            <a:extLst>
              <a:ext uri="{FF2B5EF4-FFF2-40B4-BE49-F238E27FC236}">
                <a16:creationId xmlns:a16="http://schemas.microsoft.com/office/drawing/2014/main" id="{693BD31A-1C87-4E46-B2D1-271F31B3857F}"/>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97116E8B-5F48-2F43-A262-E82F084A7FF6}"/>
              </a:ext>
            </a:extLst>
          </p:cNvPr>
          <p:cNvPicPr>
            <a:picLocks noChangeAspect="1"/>
          </p:cNvPicPr>
          <p:nvPr/>
        </p:nvPicPr>
        <p:blipFill>
          <a:blip r:embed="rId2"/>
          <a:srcRect/>
          <a:stretch/>
        </p:blipFill>
        <p:spPr>
          <a:xfrm>
            <a:off x="636864" y="1362261"/>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4420A5E4-3638-D84A-824F-39A801B28EBB}"/>
              </a:ext>
            </a:extLst>
          </p:cNvPr>
          <p:cNvPicPr>
            <a:picLocks noChangeAspect="1"/>
          </p:cNvPicPr>
          <p:nvPr/>
        </p:nvPicPr>
        <p:blipFill>
          <a:blip r:embed="rId3"/>
          <a:srcRect/>
          <a:stretch/>
        </p:blipFill>
        <p:spPr>
          <a:xfrm>
            <a:off x="9683657" y="2790925"/>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76180812-8F6D-C944-B720-8409586E3F96}"/>
              </a:ext>
            </a:extLst>
          </p:cNvPr>
          <p:cNvSpPr txBox="1"/>
          <p:nvPr/>
        </p:nvSpPr>
        <p:spPr>
          <a:xfrm>
            <a:off x="2840169" y="3046073"/>
            <a:ext cx="6843487" cy="3030349"/>
          </a:xfrm>
          <a:prstGeom prst="rect">
            <a:avLst/>
          </a:prstGeom>
          <a:noFill/>
          <a:ln>
            <a:noFill/>
          </a:ln>
        </p:spPr>
        <p:txBody>
          <a:bodyPr spcFirstLastPara="1" wrap="square" lIns="0" tIns="0" rIns="0" bIns="0" anchor="t" anchorCtr="0">
            <a:noAutofit/>
          </a:bodyPr>
          <a:lstStyle/>
          <a:p>
            <a:pPr algn="just"/>
            <a:r>
              <a:rPr lang="bs-Latn-BA" sz="1200" noProof="1">
                <a:solidFill>
                  <a:srgbClr val="1C1A38"/>
                </a:solidFill>
                <a:latin typeface="Frutiger Roman" panose="02000500050000020004" pitchFamily="2" charset="77"/>
              </a:rPr>
              <a:t>„Radi se o studiju na kojem stječete znanje ne samo o literaturi, poetici književnosti ili historiji pisanja nego i znanja o osnovama, načinima i metodama komuniciranja. Učite mnogo o fenomenu kulture, njenom obimu, zakonitostima, o načinima, strategijama, o tome kako neka pojava postaje dominantna u poljima ljudskih interesovanja. Naravno, imat ćete odličan osnov za rad u svim vrstama medija, u institucijama kulture, poput pozorišta, likovnih galerija, raznoraznih instituta, ali će vaša znanja biti optimalna i za rad u izdavačkim i producentskim kućama, u multinacionalnim kompanijama koje zahtijevaju konkretan rad na kreiranju i plasmanu proizvoda, u firmama koje nastoje osvojiti nova tržišta, gdje se vaša znanja iz književnosti, filozofije i kulture koriste kao incijacija u nove i drugačije svjetove. Mene je život, u profesionalom smislu, odveo u novinarstvo, gdje sam bezbroj puta do sada koristio znanja stečena na studiju, koja su mi pomogla da svoje novinarstvo učinim prepoznatljivim u našoj medijskoj stvarnosti, da kreiram novinske priče drugačije od onih uobičajenih u ovom profesionalnom svijetu. A razlog tome je sasvim jednostavan – studij me je naučio da sagledavam širu sliku neke pojave, da budem u stanju vidjeti stvari koje drugi ne primjećuju i da znanja iz književnosti koristim kao neku vrstu „probijača leda.“</a:t>
            </a:r>
          </a:p>
          <a:p>
            <a:pPr eaLnBrk="0" fontAlgn="base" hangingPunct="0">
              <a:spcBef>
                <a:spcPct val="0"/>
              </a:spcBef>
              <a:spcAft>
                <a:spcPct val="0"/>
              </a:spcAft>
            </a:pPr>
            <a:r>
              <a:rPr lang="bs-Latn-BA" sz="1200" noProof="1">
                <a:solidFill>
                  <a:srgbClr val="F15A3C"/>
                </a:solidFill>
                <a:latin typeface="Frutiger Roman" panose="02000500050000020004" pitchFamily="2" charset="77"/>
              </a:rPr>
              <a:t>Jasmin Agić, pisac i novinar Al Jazeera Balkans</a:t>
            </a:r>
          </a:p>
          <a:p>
            <a:pPr eaLnBrk="0" fontAlgn="base" hangingPunct="0">
              <a:spcBef>
                <a:spcPct val="0"/>
              </a:spcBef>
              <a:spcAft>
                <a:spcPct val="0"/>
              </a:spcAft>
            </a:pPr>
            <a:endParaRPr lang="bs-Latn-BA" sz="1200" dirty="0">
              <a:solidFill>
                <a:srgbClr val="F15A3C"/>
              </a:solidFill>
              <a:latin typeface="Frutiger Roman" panose="02000500050000020004" pitchFamily="2" charset="77"/>
            </a:endParaRPr>
          </a:p>
          <a:p>
            <a:endParaRPr lang="bs-Latn-BA" sz="1200" dirty="0">
              <a:solidFill>
                <a:srgbClr val="11113B"/>
              </a:solidFill>
              <a:latin typeface="Frutiger Roman" panose="02000500050000020004" pitchFamily="2" charset="77"/>
            </a:endParaRPr>
          </a:p>
          <a:p>
            <a:endParaRPr lang="bs-Latn-BA" sz="1200" dirty="0">
              <a:solidFill>
                <a:srgbClr val="11113B"/>
              </a:solidFill>
              <a:latin typeface="Frutiger Roman" panose="02000500050000020004" pitchFamily="2" charset="77"/>
            </a:endParaRPr>
          </a:p>
        </p:txBody>
      </p:sp>
    </p:spTree>
    <p:extLst>
      <p:ext uri="{BB962C8B-B14F-4D97-AF65-F5344CB8AC3E}">
        <p14:creationId xmlns:p14="http://schemas.microsoft.com/office/powerpoint/2010/main" val="16428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40A245A2-CF19-7840-BD78-B9D6FEBA5BA8}"/>
              </a:ext>
            </a:extLst>
          </p:cNvPr>
          <p:cNvSpPr txBox="1"/>
          <p:nvPr/>
        </p:nvSpPr>
        <p:spPr>
          <a:xfrm>
            <a:off x="2306537" y="3660532"/>
            <a:ext cx="5970464" cy="1547853"/>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dirty="0">
                <a:solidFill>
                  <a:srgbClr val="1C1A38"/>
                </a:solidFill>
                <a:latin typeface="Frutiger Roman" panose="02000500050000020004" pitchFamily="2" charset="77"/>
              </a:rPr>
              <a:t>„</a:t>
            </a:r>
            <a:r>
              <a:rPr lang="bs-Latn-BA" sz="1200" noProof="1">
                <a:solidFill>
                  <a:srgbClr val="1C1A38"/>
                </a:solidFill>
                <a:latin typeface="Frutiger Roman" panose="02000500050000020004" pitchFamily="2" charset="77"/>
              </a:rPr>
              <a:t>Moje iskustvo studiranja jednim dijelom vezano je za rat. Odlazak na Fakultet koji je bio, skoro, pa na prvoj liniji, predavanja na Fakultetu te ispiti pomogli su mi, ne samo da naučim cijeniti napore profesora da svoje znanje prenesu studentima, u teškim okolnostima – već i da spoznam to kako obrazovanje može da pobijedi nešto što zovemo rat, opsada i smrt.“</a:t>
            </a:r>
          </a:p>
          <a:p>
            <a:pPr algn="just" eaLnBrk="0" fontAlgn="base" hangingPunct="0">
              <a:spcBef>
                <a:spcPct val="0"/>
              </a:spcBef>
              <a:spcAft>
                <a:spcPct val="0"/>
              </a:spcAft>
            </a:pPr>
            <a:endParaRPr lang="bs-Latn-BA" sz="1200" noProof="1">
              <a:solidFill>
                <a:srgbClr val="1C1A38"/>
              </a:solidFill>
              <a:latin typeface="Frutiger Roman" panose="02000500050000020004" pitchFamily="2" charset="77"/>
            </a:endParaRPr>
          </a:p>
          <a:p>
            <a:pPr eaLnBrk="0" fontAlgn="base" hangingPunct="0">
              <a:spcBef>
                <a:spcPct val="0"/>
              </a:spcBef>
              <a:spcAft>
                <a:spcPct val="0"/>
              </a:spcAft>
            </a:pPr>
            <a:r>
              <a:rPr lang="bs-Latn-BA" sz="1200" noProof="1">
                <a:solidFill>
                  <a:srgbClr val="F15A3C"/>
                </a:solidFill>
                <a:latin typeface="Frutiger Roman" panose="02000500050000020004" pitchFamily="2" charset="77"/>
              </a:rPr>
              <a:t>Dragan Golubović, viši projektni koordinator u Mediacentru Sarajevo </a:t>
            </a:r>
          </a:p>
          <a:p>
            <a:pPr eaLnBrk="0" fontAlgn="base" hangingPunct="0">
              <a:spcBef>
                <a:spcPct val="0"/>
              </a:spcBef>
              <a:spcAft>
                <a:spcPct val="0"/>
              </a:spcAft>
            </a:pPr>
            <a:endParaRPr lang="bs-Latn-BA" sz="1200" dirty="0">
              <a:solidFill>
                <a:srgbClr val="1C75BC"/>
              </a:solidFill>
              <a:latin typeface="Frutiger Roman" panose="02000500050000020004" pitchFamily="2" charset="77"/>
            </a:endParaRPr>
          </a:p>
        </p:txBody>
      </p:sp>
      <p:sp>
        <p:nvSpPr>
          <p:cNvPr id="14" name="Title 1">
            <a:extLst>
              <a:ext uri="{FF2B5EF4-FFF2-40B4-BE49-F238E27FC236}">
                <a16:creationId xmlns:a16="http://schemas.microsoft.com/office/drawing/2014/main" id="{8B59F690-80E8-564A-AFC7-341F1C2177D0}"/>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E4A9B521-9CE2-6244-AB0B-12E355D5F5EC}"/>
              </a:ext>
            </a:extLst>
          </p:cNvPr>
          <p:cNvPicPr>
            <a:picLocks noChangeAspect="1"/>
          </p:cNvPicPr>
          <p:nvPr/>
        </p:nvPicPr>
        <p:blipFill>
          <a:blip r:embed="rId2"/>
          <a:srcRect/>
          <a:stretch/>
        </p:blipFill>
        <p:spPr>
          <a:xfrm>
            <a:off x="8547587" y="3155893"/>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62E4011B-A024-984E-9AA4-93081DE1AA4C}"/>
              </a:ext>
            </a:extLst>
          </p:cNvPr>
          <p:cNvPicPr>
            <a:picLocks noChangeAspect="1"/>
          </p:cNvPicPr>
          <p:nvPr/>
        </p:nvPicPr>
        <p:blipFill>
          <a:blip r:embed="rId3"/>
          <a:srcRect/>
          <a:stretch/>
        </p:blipFill>
        <p:spPr>
          <a:xfrm>
            <a:off x="733169" y="1196216"/>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4C9F04B8-F7F6-4241-9D8E-E48D47F97F5C}"/>
              </a:ext>
            </a:extLst>
          </p:cNvPr>
          <p:cNvSpPr txBox="1"/>
          <p:nvPr/>
        </p:nvSpPr>
        <p:spPr>
          <a:xfrm>
            <a:off x="3141954" y="1548733"/>
            <a:ext cx="5724694" cy="2159772"/>
          </a:xfrm>
          <a:prstGeom prst="rect">
            <a:avLst/>
          </a:prstGeom>
          <a:noFill/>
          <a:ln>
            <a:noFill/>
          </a:ln>
        </p:spPr>
        <p:txBody>
          <a:bodyPr spcFirstLastPara="1" wrap="square" lIns="0" tIns="0" rIns="0" bIns="0" anchor="t" anchorCtr="0">
            <a:noAutofit/>
          </a:bodyPr>
          <a:lstStyle/>
          <a:p>
            <a:pPr algn="just"/>
            <a:r>
              <a:rPr lang="bs-Latn-BA" sz="1200" noProof="1">
                <a:solidFill>
                  <a:srgbClr val="11113B"/>
                </a:solidFill>
                <a:latin typeface="Frutiger Roman" panose="02000500050000020004" pitchFamily="2" charset="77"/>
              </a:rPr>
              <a:t>„Imala sam rijetku sreću da studiram ono što volim i čast da učim od najboljih profesora /-ica, s čijom inspirativnom energijom malo šta mogu uporediti. U postratno vrijeme, kada su se s prozora Filozofskog fakulteta još uvijek vijorile plastične folije, Odsjek za komparativnu književnost i bibliotekarstvo otvarao nam je vrata drugih svjetova i razvijao kritički um za onaj u kojem smo živjeli.”</a:t>
            </a:r>
          </a:p>
          <a:p>
            <a:pPr algn="just"/>
            <a:endParaRPr lang="bs-Latn-BA" sz="1200" noProof="1">
              <a:solidFill>
                <a:srgbClr val="11113B"/>
              </a:solidFill>
              <a:latin typeface="Frutiger Roman" panose="02000500050000020004" pitchFamily="2" charset="77"/>
            </a:endParaRPr>
          </a:p>
          <a:p>
            <a:r>
              <a:rPr lang="bs-Latn-BA" sz="1200" noProof="1">
                <a:solidFill>
                  <a:srgbClr val="F15A3C"/>
                </a:solidFill>
                <a:latin typeface="Frutiger Roman" panose="02000500050000020004" pitchFamily="2" charset="77"/>
              </a:rPr>
              <a:t>Mirela Rožajac-Zulčić, viša stručna saradnica i bibliotekarka u Biblioteci Pravnog fakulteta u Sarajevu</a:t>
            </a:r>
          </a:p>
          <a:p>
            <a:endParaRPr lang="bs-Latn-BA" sz="1200" dirty="0">
              <a:solidFill>
                <a:srgbClr val="11113B"/>
              </a:solidFill>
              <a:latin typeface="Frutiger Roman" panose="02000500050000020004" pitchFamily="2" charset="77"/>
            </a:endParaRPr>
          </a:p>
          <a:p>
            <a:endParaRPr lang="bs-Latn-BA" sz="1200" dirty="0">
              <a:solidFill>
                <a:srgbClr val="11113B"/>
              </a:solidFill>
              <a:latin typeface="Frutiger Roman" panose="02000500050000020004" pitchFamily="2" charset="77"/>
            </a:endParaRPr>
          </a:p>
        </p:txBody>
      </p:sp>
    </p:spTree>
    <p:extLst>
      <p:ext uri="{BB962C8B-B14F-4D97-AF65-F5344CB8AC3E}">
        <p14:creationId xmlns:p14="http://schemas.microsoft.com/office/powerpoint/2010/main" val="338020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F9527DCA-CC7D-3D4F-A937-86533F7864D8}"/>
              </a:ext>
            </a:extLst>
          </p:cNvPr>
          <p:cNvSpPr txBox="1"/>
          <p:nvPr/>
        </p:nvSpPr>
        <p:spPr>
          <a:xfrm>
            <a:off x="2950448" y="1513964"/>
            <a:ext cx="6843486" cy="1765567"/>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noProof="1">
                <a:solidFill>
                  <a:srgbClr val="11113B"/>
                </a:solidFill>
                <a:latin typeface="Frutiger Roman" panose="02000500050000020004" pitchFamily="2" charset="77"/>
              </a:rPr>
              <a:t>„Studiranje na tadašnjem Odsjeku za komparativnu književnost i bibliotekarstvo je nešto iz čega i danas crpim radost „kafenim kašičicama“, nešto što se utkalo u mene i postalo prepoznatljivi dio mog intimnog i profesionalnog puta. Provoditi dane u tim klupama, slušajući profesore, razgovarati, strepiti, sve bilo je poput knjige kojoj beskrajno puno puta se vraćamo i ulažemo u nju neka nova iskustva, iskustva koja bi bez nje same bila isprazna. Dugujem beskrajnu zahvalnost asistentima i profesorima, jer su mi taj dio životnog puta učinili posebnijim od svih ostalih. </a:t>
            </a:r>
          </a:p>
          <a:p>
            <a:pPr algn="just" eaLnBrk="0" fontAlgn="base" hangingPunct="0">
              <a:spcBef>
                <a:spcPct val="0"/>
              </a:spcBef>
              <a:spcAft>
                <a:spcPct val="0"/>
              </a:spcAft>
            </a:pPr>
            <a:endParaRPr lang="bs-Latn-BA" sz="1200" noProof="1">
              <a:solidFill>
                <a:srgbClr val="11113B"/>
              </a:solidFill>
              <a:latin typeface="Frutiger Roman" panose="02000500050000020004" pitchFamily="2" charset="77"/>
            </a:endParaRPr>
          </a:p>
          <a:p>
            <a:pPr eaLnBrk="0" fontAlgn="base" hangingPunct="0">
              <a:spcBef>
                <a:spcPct val="0"/>
              </a:spcBef>
              <a:spcAft>
                <a:spcPct val="0"/>
              </a:spcAft>
            </a:pPr>
            <a:r>
              <a:rPr lang="bs-Latn-BA" sz="1200" noProof="1">
                <a:solidFill>
                  <a:srgbClr val="F15A3C"/>
                </a:solidFill>
                <a:latin typeface="Frutiger Roman" panose="02000500050000020004" pitchFamily="2" charset="77"/>
              </a:rPr>
              <a:t>Ajdin Begić, viši stručni saradnik i bibliotekar u O. Š. „Ćamil Sijarić“ </a:t>
            </a:r>
          </a:p>
        </p:txBody>
      </p:sp>
      <p:sp>
        <p:nvSpPr>
          <p:cNvPr id="14" name="Title 1">
            <a:extLst>
              <a:ext uri="{FF2B5EF4-FFF2-40B4-BE49-F238E27FC236}">
                <a16:creationId xmlns:a16="http://schemas.microsoft.com/office/drawing/2014/main" id="{693BD31A-1C87-4E46-B2D1-271F31B3857F}"/>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97116E8B-5F48-2F43-A262-E82F084A7FF6}"/>
              </a:ext>
            </a:extLst>
          </p:cNvPr>
          <p:cNvPicPr>
            <a:picLocks noChangeAspect="1"/>
          </p:cNvPicPr>
          <p:nvPr/>
        </p:nvPicPr>
        <p:blipFill>
          <a:blip r:embed="rId3"/>
          <a:stretch>
            <a:fillRect/>
          </a:stretch>
        </p:blipFill>
        <p:spPr>
          <a:xfrm>
            <a:off x="984738" y="1362261"/>
            <a:ext cx="1872762" cy="191727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4420A5E4-3638-D84A-824F-39A801B28EBB}"/>
              </a:ext>
            </a:extLst>
          </p:cNvPr>
          <p:cNvPicPr>
            <a:picLocks noChangeAspect="1"/>
          </p:cNvPicPr>
          <p:nvPr/>
        </p:nvPicPr>
        <p:blipFill>
          <a:blip r:embed="rId4"/>
          <a:stretch>
            <a:fillRect/>
          </a:stretch>
        </p:blipFill>
        <p:spPr>
          <a:xfrm>
            <a:off x="9208359" y="3349870"/>
            <a:ext cx="2014494" cy="1980504"/>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76180812-8F6D-C944-B720-8409586E3F96}"/>
              </a:ext>
            </a:extLst>
          </p:cNvPr>
          <p:cNvSpPr txBox="1"/>
          <p:nvPr/>
        </p:nvSpPr>
        <p:spPr>
          <a:xfrm>
            <a:off x="2384514" y="3648558"/>
            <a:ext cx="6622694" cy="3040157"/>
          </a:xfrm>
          <a:prstGeom prst="rect">
            <a:avLst/>
          </a:prstGeom>
          <a:noFill/>
          <a:ln>
            <a:noFill/>
          </a:ln>
        </p:spPr>
        <p:txBody>
          <a:bodyPr spcFirstLastPara="1" wrap="square" lIns="0" tIns="0" rIns="0" bIns="0" anchor="t" anchorCtr="0">
            <a:noAutofit/>
          </a:bodyPr>
          <a:lstStyle/>
          <a:p>
            <a:pPr algn="just"/>
            <a:r>
              <a:rPr lang="bs-Latn-BA" sz="1200" noProof="1">
                <a:solidFill>
                  <a:srgbClr val="1C1A38"/>
                </a:solidFill>
                <a:latin typeface="Frutiger Roman" panose="02000500050000020004" pitchFamily="2" charset="77"/>
              </a:rPr>
              <a:t>„Studij komparativne književnosti i bibliotekarstva, kao i svi temelji koje sam tamo uspostavila, pomogli su mi da dospijem ovdje gdje se sada nalazim. Karijera bibliotekara uslovljena je konstantnim učenjem te stalnim stjecanjem vještina potrebnih za obavljanje poslova.“</a:t>
            </a:r>
          </a:p>
          <a:p>
            <a:pPr algn="just"/>
            <a:endParaRPr lang="bs-Latn-BA" sz="1200" noProof="1">
              <a:solidFill>
                <a:srgbClr val="1C1A38"/>
              </a:solidFill>
              <a:latin typeface="Frutiger Roman" panose="02000500050000020004" pitchFamily="2" charset="77"/>
            </a:endParaRPr>
          </a:p>
          <a:p>
            <a:pPr algn="just"/>
            <a:r>
              <a:rPr lang="bs-Latn-BA" sz="1200" noProof="1">
                <a:solidFill>
                  <a:srgbClr val="F15A3C"/>
                </a:solidFill>
                <a:latin typeface="Frutiger Roman" panose="02000500050000020004" pitchFamily="2" charset="77"/>
              </a:rPr>
              <a:t>Adisa Žero, rukovoditeljica Sektora nabavka, obrada, periodika i službene publikacije, Nacionalna i univerzitetska biblioteka Bosne i Hercegovine</a:t>
            </a:r>
          </a:p>
          <a:p>
            <a:endParaRPr lang="bs-Latn-BA" sz="1200" dirty="0">
              <a:solidFill>
                <a:srgbClr val="1C75BC"/>
              </a:solidFill>
              <a:latin typeface="Frutiger Roman" panose="02000500050000020004" pitchFamily="2" charset="77"/>
            </a:endParaRPr>
          </a:p>
        </p:txBody>
      </p:sp>
    </p:spTree>
    <p:extLst>
      <p:ext uri="{BB962C8B-B14F-4D97-AF65-F5344CB8AC3E}">
        <p14:creationId xmlns:p14="http://schemas.microsoft.com/office/powerpoint/2010/main" val="27731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F9527DCA-CC7D-3D4F-A937-86533F7864D8}"/>
              </a:ext>
            </a:extLst>
          </p:cNvPr>
          <p:cNvSpPr txBox="1"/>
          <p:nvPr/>
        </p:nvSpPr>
        <p:spPr>
          <a:xfrm>
            <a:off x="2939143" y="1362261"/>
            <a:ext cx="6843486" cy="1765567"/>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noProof="1">
                <a:solidFill>
                  <a:srgbClr val="11113B"/>
                </a:solidFill>
                <a:latin typeface="Frutiger Roman" panose="02000500050000020004" pitchFamily="2" charset="77"/>
              </a:rPr>
              <a:t>„Moje iskustvo studiranja na Odsjeku za komparativnu književnost i bibliotekarstvo (sada informacijske nauke) zaista je bilo predivno, o čemu svjedoči i to da se i danas, šest godina poslije odbrane master teze, vrlo rado vraćam i prisjećam divnih studentskih dana. Mogućnost učenja i razmjene iskustava sa izvrsnim i veoma posvećenim profesorima i asistentima je nešto što se ne može nadomjestiti i što mi danas, u mom profesionalnom životu, predstavlja odskočnu dasku i motivaciju za cjeloživotno učenje, a podrška koju su mi pružali tokom godina studija, ali i poslije, uistinu je velika inspiracija i nit vodilja, koja mi omogućava svakodnevno napredovanje u privatnom i profesionalnom smislu.“</a:t>
            </a:r>
          </a:p>
          <a:p>
            <a:pPr algn="just" eaLnBrk="0" fontAlgn="base" hangingPunct="0">
              <a:spcBef>
                <a:spcPct val="0"/>
              </a:spcBef>
              <a:spcAft>
                <a:spcPct val="0"/>
              </a:spcAft>
            </a:pPr>
            <a:endParaRPr lang="bs-Latn-BA" sz="1200" noProof="1">
              <a:solidFill>
                <a:srgbClr val="11113B"/>
              </a:solidFill>
              <a:latin typeface="Frutiger Roman" panose="02000500050000020004" pitchFamily="2" charset="77"/>
            </a:endParaRPr>
          </a:p>
          <a:p>
            <a:pPr eaLnBrk="0" fontAlgn="base" hangingPunct="0">
              <a:spcBef>
                <a:spcPct val="0"/>
              </a:spcBef>
              <a:spcAft>
                <a:spcPct val="0"/>
              </a:spcAft>
            </a:pPr>
            <a:r>
              <a:rPr lang="bs-Latn-BA" sz="1200" noProof="1">
                <a:solidFill>
                  <a:srgbClr val="F15A3C"/>
                </a:solidFill>
                <a:latin typeface="Frutiger Roman" panose="02000500050000020004" pitchFamily="2" charset="77"/>
              </a:rPr>
              <a:t>Ejla Ćurovac, bibliotekarka u Gazi Husrev-begovoj biblioteci</a:t>
            </a:r>
          </a:p>
        </p:txBody>
      </p:sp>
      <p:sp>
        <p:nvSpPr>
          <p:cNvPr id="14" name="Title 1">
            <a:extLst>
              <a:ext uri="{FF2B5EF4-FFF2-40B4-BE49-F238E27FC236}">
                <a16:creationId xmlns:a16="http://schemas.microsoft.com/office/drawing/2014/main" id="{693BD31A-1C87-4E46-B2D1-271F31B3857F}"/>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97116E8B-5F48-2F43-A262-E82F084A7FF6}"/>
              </a:ext>
            </a:extLst>
          </p:cNvPr>
          <p:cNvPicPr>
            <a:picLocks noChangeAspect="1"/>
          </p:cNvPicPr>
          <p:nvPr/>
        </p:nvPicPr>
        <p:blipFill>
          <a:blip r:embed="rId2"/>
          <a:srcRect/>
          <a:stretch/>
        </p:blipFill>
        <p:spPr>
          <a:xfrm>
            <a:off x="636864" y="1362261"/>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4420A5E4-3638-D84A-824F-39A801B28EBB}"/>
              </a:ext>
            </a:extLst>
          </p:cNvPr>
          <p:cNvPicPr>
            <a:picLocks noChangeAspect="1"/>
          </p:cNvPicPr>
          <p:nvPr/>
        </p:nvPicPr>
        <p:blipFill>
          <a:blip r:embed="rId3"/>
          <a:srcRect/>
          <a:stretch/>
        </p:blipFill>
        <p:spPr>
          <a:xfrm>
            <a:off x="9355226" y="3204072"/>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76180812-8F6D-C944-B720-8409586E3F96}"/>
              </a:ext>
            </a:extLst>
          </p:cNvPr>
          <p:cNvSpPr txBox="1"/>
          <p:nvPr/>
        </p:nvSpPr>
        <p:spPr>
          <a:xfrm>
            <a:off x="2607818" y="3419958"/>
            <a:ext cx="6622694" cy="3040157"/>
          </a:xfrm>
          <a:prstGeom prst="rect">
            <a:avLst/>
          </a:prstGeom>
          <a:noFill/>
          <a:ln>
            <a:noFill/>
          </a:ln>
        </p:spPr>
        <p:txBody>
          <a:bodyPr spcFirstLastPara="1" wrap="square" lIns="0" tIns="0" rIns="0" bIns="0" anchor="t" anchorCtr="0">
            <a:noAutofit/>
          </a:bodyPr>
          <a:lstStyle/>
          <a:p>
            <a:pPr algn="just"/>
            <a:r>
              <a:rPr lang="bs-Latn-BA" sz="1200" noProof="1">
                <a:solidFill>
                  <a:srgbClr val="1C1A38"/>
                </a:solidFill>
                <a:latin typeface="Frutiger Roman" panose="02000500050000020004" pitchFamily="2" charset="77"/>
              </a:rPr>
              <a:t>„Ono što bih, kao svršena studentica Odsjeka za komparativnu književnost i informacijske nauke posebno istakla jeste njegova prepoznatljivost u tome što uspješno spaja književne, bibliotečke, informacijske i kulturološke discipline i time omogućava jedinstven pristup znanju, vještinama i vrijednostima. Povezujući savremene humanističke i društvene prakse sa teorijom i otvarajući prostor za slobodnu razmjenu ideja, rad sa profesoricama i profesorima, saradnicima i saradnicama motivisao nas je da promišljamo van nametnutih sistema i granica, potičući stvaralaštvo kroz dijalog. Ovakve kompetencije nisu iskoristive jedino u različitim oblastima rada, već su značajne zbog mogućnosti promišljanja i pozicioniranja spram pojava u savremenom svijetu na multidisciplinaran, inspirativan i kritički način.“</a:t>
            </a:r>
          </a:p>
          <a:p>
            <a:pPr algn="just"/>
            <a:endParaRPr lang="bs-Latn-BA" sz="1200" noProof="1">
              <a:solidFill>
                <a:srgbClr val="1C1A38"/>
              </a:solidFill>
              <a:latin typeface="Frutiger Roman" panose="02000500050000020004" pitchFamily="2" charset="77"/>
            </a:endParaRPr>
          </a:p>
          <a:p>
            <a:pPr algn="just"/>
            <a:r>
              <a:rPr lang="bs-Latn-BA" sz="1200" noProof="1">
                <a:solidFill>
                  <a:srgbClr val="F15A3C"/>
                </a:solidFill>
                <a:latin typeface="Frutiger Roman" panose="02000500050000020004" pitchFamily="2" charset="77"/>
              </a:rPr>
              <a:t>Emina Adilović, naučna saradnica u Institutu za društvena istraživanja Fakulteta političkih nauka</a:t>
            </a:r>
          </a:p>
          <a:p>
            <a:endParaRPr lang="bs-Latn-BA" sz="1200" dirty="0">
              <a:solidFill>
                <a:srgbClr val="1C75BC"/>
              </a:solidFill>
              <a:latin typeface="Frutiger Roman" panose="02000500050000020004" pitchFamily="2" charset="77"/>
            </a:endParaRPr>
          </a:p>
        </p:txBody>
      </p:sp>
    </p:spTree>
    <p:extLst>
      <p:ext uri="{BB962C8B-B14F-4D97-AF65-F5344CB8AC3E}">
        <p14:creationId xmlns:p14="http://schemas.microsoft.com/office/powerpoint/2010/main" val="133756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76C3A6-B499-164F-83EA-E0A1549F3462}"/>
              </a:ext>
            </a:extLst>
          </p:cNvPr>
          <p:cNvSpPr txBox="1"/>
          <p:nvPr/>
        </p:nvSpPr>
        <p:spPr>
          <a:xfrm>
            <a:off x="4513682"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SAZNAJTE VIŠE</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31965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Filozofski fakultet Univerziteta u Sarajevu">
            <a:hlinkClick r:id="" action="ppaction://media"/>
            <a:extLst>
              <a:ext uri="{FF2B5EF4-FFF2-40B4-BE49-F238E27FC236}">
                <a16:creationId xmlns:a16="http://schemas.microsoft.com/office/drawing/2014/main" id="{9CD978CE-BF8A-EF48-81EC-7AA90CCFD552}"/>
              </a:ext>
            </a:extLst>
          </p:cNvPr>
          <p:cNvPicPr>
            <a:picLocks noRot="1" noChangeAspect="1"/>
          </p:cNvPicPr>
          <p:nvPr>
            <a:videoFile r:link="rId1"/>
          </p:nvPr>
        </p:nvPicPr>
        <p:blipFill>
          <a:blip r:embed="rId4"/>
          <a:stretch>
            <a:fillRect/>
          </a:stretch>
        </p:blipFill>
        <p:spPr>
          <a:xfrm>
            <a:off x="4331855" y="2635707"/>
            <a:ext cx="3825248" cy="2161265"/>
          </a:xfrm>
          <a:prstGeom prst="rect">
            <a:avLst/>
          </a:prstGeom>
        </p:spPr>
      </p:pic>
      <p:sp>
        <p:nvSpPr>
          <p:cNvPr id="12" name="Google Shape;368;p38">
            <a:extLst>
              <a:ext uri="{FF2B5EF4-FFF2-40B4-BE49-F238E27FC236}">
                <a16:creationId xmlns:a16="http://schemas.microsoft.com/office/drawing/2014/main" id="{32D62252-85DA-3F41-8DEA-46AF1DCFDE06}"/>
              </a:ext>
            </a:extLst>
          </p:cNvPr>
          <p:cNvSpPr txBox="1"/>
          <p:nvPr/>
        </p:nvSpPr>
        <p:spPr>
          <a:xfrm>
            <a:off x="636864" y="1407009"/>
            <a:ext cx="8280000" cy="4861905"/>
          </a:xfrm>
          <a:prstGeom prst="rect">
            <a:avLst/>
          </a:prstGeom>
          <a:noFill/>
          <a:ln>
            <a:noFill/>
          </a:ln>
        </p:spPr>
        <p:txBody>
          <a:bodyPr spcFirstLastPara="1" wrap="square" lIns="0" tIns="0" rIns="0" bIns="0" anchor="t" anchorCtr="0">
            <a:noAutofit/>
          </a:bodyPr>
          <a:lstStyle/>
          <a:p>
            <a:pPr eaLnBrk="0" fontAlgn="base" hangingPunct="0">
              <a:spcBef>
                <a:spcPct val="0"/>
              </a:spcBef>
              <a:spcAft>
                <a:spcPct val="0"/>
              </a:spcAft>
            </a:pPr>
            <a:r>
              <a:rPr lang="bs-Latn-BA" noProof="1">
                <a:solidFill>
                  <a:srgbClr val="F15A3C"/>
                </a:solidFill>
                <a:latin typeface="Frutiger Roman" panose="02000500050000020004" pitchFamily="2" charset="77"/>
              </a:rPr>
              <a:t>Za više informacija posjetite </a:t>
            </a:r>
            <a:r>
              <a:rPr lang="bs-Latn-BA" noProof="1">
                <a:solidFill>
                  <a:srgbClr val="F15A3C"/>
                </a:solidFill>
                <a:latin typeface="FSFrutigerBold" pitchFamily="2" charset="77"/>
                <a:hlinkClick r:id="rId5">
                  <a:extLst>
                    <a:ext uri="{A12FA001-AC4F-418D-AE19-62706E023703}">
                      <ahyp:hlinkClr xmlns:ahyp="http://schemas.microsoft.com/office/drawing/2018/hyperlinkcolor" val="tx"/>
                    </a:ext>
                  </a:extLst>
                </a:hlinkClick>
              </a:rPr>
              <a:t>www.ff.unsa.ba</a:t>
            </a:r>
            <a:r>
              <a:rPr lang="bs-Latn-BA" noProof="1">
                <a:solidFill>
                  <a:srgbClr val="F15A3C"/>
                </a:solidFill>
                <a:latin typeface="FSFrutigerBold" pitchFamily="2" charset="77"/>
              </a:rPr>
              <a:t> </a:t>
            </a:r>
            <a:r>
              <a:rPr lang="bs-Latn-BA" noProof="1">
                <a:solidFill>
                  <a:srgbClr val="11113B"/>
                </a:solidFill>
                <a:latin typeface="Frutiger Roman" panose="02000500050000020004" pitchFamily="2" charset="77"/>
              </a:rPr>
              <a:t>i pogledajte video o Filozofskom fakultetu Univerziteta u Sarajevu studenta našeg Odsjeka, </a:t>
            </a:r>
            <a:r>
              <a:rPr lang="bs-Latn-BA" noProof="1">
                <a:solidFill>
                  <a:srgbClr val="F15A3C"/>
                </a:solidFill>
                <a:latin typeface="Frutiger Roman" panose="02000500050000020004" pitchFamily="2" charset="77"/>
              </a:rPr>
              <a:t>Berina Češkića</a:t>
            </a: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sz="1000" noProof="1">
              <a:solidFill>
                <a:srgbClr val="F15A3C"/>
              </a:solidFill>
              <a:latin typeface="Frutiger Roman" panose="02000500050000020004" pitchFamily="2" charset="77"/>
            </a:endParaRPr>
          </a:p>
          <a:p>
            <a:pPr eaLnBrk="0" fontAlgn="base" hangingPunct="0">
              <a:spcBef>
                <a:spcPct val="0"/>
              </a:spcBef>
              <a:spcAft>
                <a:spcPct val="0"/>
              </a:spcAft>
            </a:pPr>
            <a:endParaRPr lang="bs-Latn-BA" sz="1000" noProof="1">
              <a:solidFill>
                <a:srgbClr val="F15A3C"/>
              </a:solidFill>
              <a:latin typeface="Frutiger Roman" panose="02000500050000020004" pitchFamily="2" charset="77"/>
            </a:endParaRPr>
          </a:p>
          <a:p>
            <a:pPr eaLnBrk="0" fontAlgn="base" hangingPunct="0">
              <a:spcBef>
                <a:spcPct val="0"/>
              </a:spcBef>
              <a:spcAft>
                <a:spcPct val="0"/>
              </a:spcAft>
            </a:pPr>
            <a:endParaRPr lang="bs-Latn-BA" sz="1000" noProof="1">
              <a:solidFill>
                <a:srgbClr val="F15A3C"/>
              </a:solidFill>
              <a:latin typeface="Frutiger Roman" panose="02000500050000020004" pitchFamily="2" charset="77"/>
            </a:endParaRPr>
          </a:p>
          <a:p>
            <a:pPr eaLnBrk="0" fontAlgn="base" hangingPunct="0">
              <a:spcBef>
                <a:spcPct val="0"/>
              </a:spcBef>
              <a:spcAft>
                <a:spcPct val="0"/>
              </a:spcAft>
            </a:pPr>
            <a:r>
              <a:rPr lang="bs-Latn-BA" sz="800" noProof="1">
                <a:solidFill>
                  <a:srgbClr val="F15A3C"/>
                </a:solidFill>
                <a:latin typeface="Frutiger Roman" panose="02000500050000020004" pitchFamily="2" charset="77"/>
              </a:rPr>
              <a:t>Napomena:</a:t>
            </a:r>
          </a:p>
          <a:p>
            <a:pPr eaLnBrk="0" fontAlgn="base" hangingPunct="0">
              <a:spcBef>
                <a:spcPct val="0"/>
              </a:spcBef>
              <a:spcAft>
                <a:spcPct val="0"/>
              </a:spcAft>
            </a:pPr>
            <a:endParaRPr lang="bs-Latn-BA" sz="800" noProof="1">
              <a:solidFill>
                <a:srgbClr val="F15A3C"/>
              </a:solidFill>
              <a:latin typeface="Frutiger Roman" panose="02000500050000020004" pitchFamily="2" charset="77"/>
            </a:endParaRPr>
          </a:p>
          <a:p>
            <a:pPr eaLnBrk="0" fontAlgn="base" hangingPunct="0">
              <a:spcBef>
                <a:spcPct val="0"/>
              </a:spcBef>
              <a:spcAft>
                <a:spcPct val="0"/>
              </a:spcAft>
            </a:pPr>
            <a:r>
              <a:rPr lang="bs-Latn-BA" sz="800" noProof="1">
                <a:solidFill>
                  <a:srgbClr val="F15A3C"/>
                </a:solidFill>
                <a:latin typeface="Frutiger Roman" panose="02000500050000020004" pitchFamily="2" charset="77"/>
              </a:rPr>
              <a:t>U izradi ove prezentacije djelimično je korišten besplatno dostupni PowerPoint Template, autorice Jimela Catarine, koji je dostupan na:</a:t>
            </a:r>
          </a:p>
          <a:p>
            <a:pPr eaLnBrk="0" fontAlgn="base" hangingPunct="0">
              <a:spcBef>
                <a:spcPct val="0"/>
              </a:spcBef>
              <a:spcAft>
                <a:spcPct val="0"/>
              </a:spcAft>
            </a:pPr>
            <a:r>
              <a:rPr lang="bs-Latn-BA" sz="800" noProof="1">
                <a:solidFill>
                  <a:srgbClr val="F15A3C"/>
                </a:solidFill>
                <a:latin typeface="Frutiger Roman" panose="02000500050000020004" pitchFamily="2" charset="77"/>
              </a:rPr>
              <a:t> http://www. slidescarnival.com/joan-free-presentation-template/11677</a:t>
            </a:r>
          </a:p>
        </p:txBody>
      </p:sp>
      <p:sp>
        <p:nvSpPr>
          <p:cNvPr id="13" name="Title 1">
            <a:extLst>
              <a:ext uri="{FF2B5EF4-FFF2-40B4-BE49-F238E27FC236}">
                <a16:creationId xmlns:a16="http://schemas.microsoft.com/office/drawing/2014/main" id="{2FF87DA2-D6B4-2841-8A1C-8ECCBAEEF735}"/>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Saznajte više</a:t>
            </a:r>
            <a:endParaRPr lang="en-US" sz="4000" noProof="1">
              <a:solidFill>
                <a:schemeClr val="bg1"/>
              </a:solidFill>
              <a:latin typeface="FSFrutigerBold" pitchFamily="2" charset="77"/>
            </a:endParaRPr>
          </a:p>
        </p:txBody>
      </p:sp>
    </p:spTree>
    <p:extLst>
      <p:ext uri="{BB962C8B-B14F-4D97-AF65-F5344CB8AC3E}">
        <p14:creationId xmlns:p14="http://schemas.microsoft.com/office/powerpoint/2010/main" val="35511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6" end="16"/>
                                            </p:txEl>
                                          </p:spTgt>
                                        </p:tgtEl>
                                        <p:attrNameLst>
                                          <p:attrName>style.visibility</p:attrName>
                                        </p:attrNameLst>
                                      </p:cBhvr>
                                      <p:to>
                                        <p:strVal val="visible"/>
                                      </p:to>
                                    </p:set>
                                    <p:animEffect transition="in" filter="wipe(left)">
                                      <p:cBhvr>
                                        <p:cTn id="15" dur="500"/>
                                        <p:tgtEl>
                                          <p:spTgt spid="12">
                                            <p:txEl>
                                              <p:pRg st="16" end="1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18" end="18"/>
                                            </p:txEl>
                                          </p:spTgt>
                                        </p:tgtEl>
                                        <p:attrNameLst>
                                          <p:attrName>style.visibility</p:attrName>
                                        </p:attrNameLst>
                                      </p:cBhvr>
                                      <p:to>
                                        <p:strVal val="visible"/>
                                      </p:to>
                                    </p:set>
                                    <p:animEffect transition="in" filter="wipe(left)">
                                      <p:cBhvr>
                                        <p:cTn id="20" dur="500"/>
                                        <p:tgtEl>
                                          <p:spTgt spid="12">
                                            <p:txEl>
                                              <p:pRg st="18" end="1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xEl>
                                              <p:pRg st="19" end="19"/>
                                            </p:txEl>
                                          </p:spTgt>
                                        </p:tgtEl>
                                        <p:attrNameLst>
                                          <p:attrName>style.visibility</p:attrName>
                                        </p:attrNameLst>
                                      </p:cBhvr>
                                      <p:to>
                                        <p:strVal val="visible"/>
                                      </p:to>
                                    </p:set>
                                    <p:animEffect transition="in" filter="wipe(left)">
                                      <p:cBhvr>
                                        <p:cTn id="25" dur="500"/>
                                        <p:tgtEl>
                                          <p:spTgt spid="12">
                                            <p:txEl>
                                              <p:pRg st="19" end="1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11"/>
                </p:tgtEl>
              </p:cMediaNode>
            </p:vide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1"/>
                                        </p:tgtEl>
                                      </p:cBhvr>
                                    </p:cmd>
                                  </p:childTnLst>
                                </p:cTn>
                              </p:par>
                            </p:childTnLst>
                          </p:cTn>
                        </p:par>
                      </p:childTnLst>
                    </p:cTn>
                  </p:par>
                </p:childTnLst>
              </p:cTn>
              <p:nextCondLst>
                <p:cond evt="onClick" delay="0">
                  <p:tgtEl>
                    <p:spTgt spid="11"/>
                  </p:tgtEl>
                </p:cond>
              </p:nextCondLst>
            </p:seq>
          </p:childTnLst>
        </p:cTn>
      </p:par>
    </p:tnLst>
    <p:bldLst>
      <p:bldP spid="12" grpId="0" build="p"/>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741681-3B47-D646-9A82-6BF7DA448497}"/>
              </a:ext>
            </a:extLst>
          </p:cNvPr>
          <p:cNvSpPr txBox="1">
            <a:spLocks/>
          </p:cNvSpPr>
          <p:nvPr/>
        </p:nvSpPr>
        <p:spPr>
          <a:xfrm>
            <a:off x="0" y="1773799"/>
            <a:ext cx="10072149" cy="1533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s-Latn-BA" sz="6000" noProof="1">
                <a:solidFill>
                  <a:schemeClr val="bg1"/>
                </a:solidFill>
                <a:latin typeface="FSFrutigerBold" pitchFamily="2" charset="77"/>
                <a:cs typeface="Bangla MN" pitchFamily="2" charset="0"/>
              </a:rPr>
              <a:t>DOBRO DOŠLI!</a:t>
            </a:r>
            <a:endParaRPr lang="en-US" sz="6000" noProof="1">
              <a:solidFill>
                <a:schemeClr val="bg1"/>
              </a:solidFill>
              <a:latin typeface="FSFrutigerBold" pitchFamily="2" charset="77"/>
              <a:cs typeface="Bangla MN" pitchFamily="2" charset="0"/>
            </a:endParaRPr>
          </a:p>
        </p:txBody>
      </p:sp>
    </p:spTree>
    <p:extLst>
      <p:ext uri="{BB962C8B-B14F-4D97-AF65-F5344CB8AC3E}">
        <p14:creationId xmlns:p14="http://schemas.microsoft.com/office/powerpoint/2010/main" val="289901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3000" fill="hold"/>
                                        <p:tgtEl>
                                          <p:spTgt spid="4"/>
                                        </p:tgtEl>
                                        <p:attrNameLst>
                                          <p:attrName>style.color</p:attrName>
                                        </p:attrNameLst>
                                      </p:cBhvr>
                                      <p:to>
                                        <a:srgbClr val="11113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a:xfrm>
            <a:off x="1018700" y="1848684"/>
            <a:ext cx="10515600" cy="3331709"/>
          </a:xfrm>
        </p:spPr>
        <p:txBody>
          <a:bodyPr/>
          <a:lstStyle/>
          <a:p>
            <a:r>
              <a:rPr lang="en-US" noProof="1"/>
              <a:t> </a:t>
            </a:r>
            <a:br>
              <a:rPr lang="en-US" dirty="0">
                <a:solidFill>
                  <a:srgbClr val="002060"/>
                </a:solidFill>
              </a:rPr>
            </a:br>
            <a:endParaRPr lang="en-US" noProof="1"/>
          </a:p>
        </p:txBody>
      </p:sp>
      <p:sp>
        <p:nvSpPr>
          <p:cNvPr id="3" name="Rectangle 2"/>
          <p:cNvSpPr/>
          <p:nvPr/>
        </p:nvSpPr>
        <p:spPr>
          <a:xfrm>
            <a:off x="557032" y="2483141"/>
            <a:ext cx="6321940" cy="3331709"/>
          </a:xfrm>
          <a:prstGeom prst="rect">
            <a:avLst/>
          </a:prstGeom>
        </p:spPr>
        <p:txBody>
          <a:bodyPr wrap="square">
            <a:noAutofit/>
          </a:bodyPr>
          <a:lstStyle/>
          <a:p>
            <a:r>
              <a:rPr lang="bs-Latn-BA" sz="3200" noProof="1">
                <a:solidFill>
                  <a:srgbClr val="F15A3C"/>
                </a:solidFill>
                <a:latin typeface="Frutiger Roman" panose="02000500050000020004" pitchFamily="2" charset="77"/>
              </a:rPr>
              <a:t>„</a:t>
            </a:r>
            <a:r>
              <a:rPr lang="en-US" sz="3200" noProof="1">
                <a:solidFill>
                  <a:srgbClr val="F15A3C"/>
                </a:solidFill>
                <a:latin typeface="Frutiger Roman" panose="02000500050000020004" pitchFamily="2" charset="77"/>
              </a:rPr>
              <a:t>Neki se ponose knjigama koje su napisali, a ja se ponosim knjigama koje sam pročitao.</a:t>
            </a:r>
            <a:r>
              <a:rPr lang="bs-Latn-BA" sz="3200" noProof="1">
                <a:solidFill>
                  <a:srgbClr val="F15A3C"/>
                </a:solidFill>
                <a:latin typeface="Frutiger Roman" panose="02000500050000020004" pitchFamily="2" charset="77"/>
              </a:rPr>
              <a:t>“</a:t>
            </a:r>
          </a:p>
          <a:p>
            <a:endParaRPr lang="bs-Latn-BA" sz="3200" i="1" noProof="1">
              <a:solidFill>
                <a:srgbClr val="F15A3C"/>
              </a:solidFill>
              <a:latin typeface="Frutiger Roman" panose="02000500050000020004" pitchFamily="2" charset="77"/>
            </a:endParaRPr>
          </a:p>
          <a:p>
            <a:pPr algn="r"/>
            <a:r>
              <a:rPr lang="bs-Latn-BA" sz="2400" i="1" noProof="1">
                <a:solidFill>
                  <a:srgbClr val="11113B"/>
                </a:solidFill>
                <a:latin typeface="Frutiger Roman" panose="02000500050000020004" pitchFamily="2" charset="77"/>
              </a:rPr>
              <a:t>Jorge Luis Borhes</a:t>
            </a:r>
            <a:endParaRPr lang="en-US" sz="2400" i="1" noProof="1">
              <a:solidFill>
                <a:srgbClr val="11113B"/>
              </a:solidFill>
              <a:latin typeface="Frutiger Roman" panose="02000500050000020004" pitchFamily="2" charset="77"/>
            </a:endParaRPr>
          </a:p>
        </p:txBody>
      </p:sp>
      <p:sp>
        <p:nvSpPr>
          <p:cNvPr id="8" name="Title 1">
            <a:extLst>
              <a:ext uri="{FF2B5EF4-FFF2-40B4-BE49-F238E27FC236}">
                <a16:creationId xmlns:a16="http://schemas.microsoft.com/office/drawing/2014/main" id="{D42D18E9-1B20-624F-9CCF-C001B7EFB058}"/>
              </a:ext>
            </a:extLst>
          </p:cNvPr>
          <p:cNvSpPr txBox="1">
            <a:spLocks/>
          </p:cNvSpPr>
          <p:nvPr/>
        </p:nvSpPr>
        <p:spPr>
          <a:xfrm>
            <a:off x="10900740" y="610128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
        <p:nvSpPr>
          <p:cNvPr id="11" name="Title 1">
            <a:extLst>
              <a:ext uri="{FF2B5EF4-FFF2-40B4-BE49-F238E27FC236}">
                <a16:creationId xmlns:a16="http://schemas.microsoft.com/office/drawing/2014/main" id="{D72CF864-F6BD-6C47-9AD2-03C5C60E4B44}"/>
              </a:ext>
            </a:extLst>
          </p:cNvPr>
          <p:cNvSpPr txBox="1">
            <a:spLocks/>
          </p:cNvSpPr>
          <p:nvPr/>
        </p:nvSpPr>
        <p:spPr>
          <a:xfrm>
            <a:off x="10900740" y="543855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124698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9" name="TextBox 8">
            <a:extLst>
              <a:ext uri="{FF2B5EF4-FFF2-40B4-BE49-F238E27FC236}">
                <a16:creationId xmlns:a16="http://schemas.microsoft.com/office/drawing/2014/main" id="{6D34F18F-9075-CC4E-BD18-1D5DD8FD7E71}"/>
              </a:ext>
            </a:extLst>
          </p:cNvPr>
          <p:cNvSpPr txBox="1"/>
          <p:nvPr/>
        </p:nvSpPr>
        <p:spPr>
          <a:xfrm>
            <a:off x="4668647"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O ODSJEKU</a:t>
            </a:r>
            <a:endParaRPr lang="en-US" sz="4800" b="1" dirty="0">
              <a:solidFill>
                <a:srgbClr val="11113B"/>
              </a:solidFill>
              <a:latin typeface="FSFrutigerBold" pitchFamily="2" charset="77"/>
            </a:endParaRPr>
          </a:p>
        </p:txBody>
      </p:sp>
      <p:sp>
        <p:nvSpPr>
          <p:cNvPr id="10" name="Title 1">
            <a:extLst>
              <a:ext uri="{FF2B5EF4-FFF2-40B4-BE49-F238E27FC236}">
                <a16:creationId xmlns:a16="http://schemas.microsoft.com/office/drawing/2014/main" id="{7CB7BAEA-4F4F-1B4C-9D3A-F6ACCAAF656D}"/>
              </a:ext>
            </a:extLst>
          </p:cNvPr>
          <p:cNvSpPr txBox="1">
            <a:spLocks/>
          </p:cNvSpPr>
          <p:nvPr/>
        </p:nvSpPr>
        <p:spPr>
          <a:xfrm>
            <a:off x="229211" y="5662600"/>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rgbClr val="11113B"/>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22671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a:xfrm>
            <a:off x="636864" y="365126"/>
            <a:ext cx="8280000" cy="720000"/>
          </a:xfrm>
          <a:solidFill>
            <a:srgbClr val="747C92"/>
          </a:solidFill>
        </p:spPr>
        <p:txBody>
          <a:bodyPr lIns="360000">
            <a:normAutofit/>
          </a:bodyPr>
          <a:lstStyle/>
          <a:p>
            <a:r>
              <a:rPr lang="en-US" sz="4000" noProof="1">
                <a:solidFill>
                  <a:schemeClr val="bg1"/>
                </a:solidFill>
                <a:latin typeface="FSFrutigerBold" pitchFamily="2" charset="77"/>
              </a:rPr>
              <a:t>O Odsjeku</a:t>
            </a:r>
          </a:p>
        </p:txBody>
      </p:sp>
      <p:sp>
        <p:nvSpPr>
          <p:cNvPr id="3" name="Content Placeholder 2">
            <a:extLst>
              <a:ext uri="{FF2B5EF4-FFF2-40B4-BE49-F238E27FC236}">
                <a16:creationId xmlns:a16="http://schemas.microsoft.com/office/drawing/2014/main" id="{D67F8B5A-2261-604F-A7A0-EE53DC88E1A4}"/>
              </a:ext>
            </a:extLst>
          </p:cNvPr>
          <p:cNvSpPr>
            <a:spLocks noGrp="1"/>
          </p:cNvSpPr>
          <p:nvPr>
            <p:ph idx="1"/>
          </p:nvPr>
        </p:nvSpPr>
        <p:spPr/>
        <p:txBody>
          <a:bodyPr/>
          <a:lstStyle/>
          <a:p>
            <a:pPr marL="0" indent="0">
              <a:buNone/>
            </a:pPr>
            <a:endParaRPr lang="en-US" dirty="0"/>
          </a:p>
          <a:p>
            <a:pPr marL="0" indent="0">
              <a:buNone/>
            </a:pPr>
            <a:endParaRPr lang="en-US" dirty="0"/>
          </a:p>
        </p:txBody>
      </p:sp>
      <p:grpSp>
        <p:nvGrpSpPr>
          <p:cNvPr id="29" name="Group 28">
            <a:extLst>
              <a:ext uri="{FF2B5EF4-FFF2-40B4-BE49-F238E27FC236}">
                <a16:creationId xmlns:a16="http://schemas.microsoft.com/office/drawing/2014/main" id="{7047970E-2C76-1B48-A16D-EAB809AEB1AF}"/>
              </a:ext>
            </a:extLst>
          </p:cNvPr>
          <p:cNvGrpSpPr/>
          <p:nvPr/>
        </p:nvGrpSpPr>
        <p:grpSpPr>
          <a:xfrm>
            <a:off x="4787137" y="3176870"/>
            <a:ext cx="4172682" cy="394466"/>
            <a:chOff x="4787137" y="3176870"/>
            <a:chExt cx="4172682" cy="394466"/>
          </a:xfrm>
        </p:grpSpPr>
        <p:grpSp>
          <p:nvGrpSpPr>
            <p:cNvPr id="28" name="Group 27">
              <a:extLst>
                <a:ext uri="{FF2B5EF4-FFF2-40B4-BE49-F238E27FC236}">
                  <a16:creationId xmlns:a16="http://schemas.microsoft.com/office/drawing/2014/main" id="{1907AF95-B439-C040-AD9B-8A59BC9E98F3}"/>
                </a:ext>
              </a:extLst>
            </p:cNvPr>
            <p:cNvGrpSpPr/>
            <p:nvPr/>
          </p:nvGrpSpPr>
          <p:grpSpPr>
            <a:xfrm>
              <a:off x="6799377" y="3177736"/>
              <a:ext cx="2160442" cy="393600"/>
              <a:chOff x="6698811" y="3176870"/>
              <a:chExt cx="2160442" cy="393600"/>
            </a:xfrm>
          </p:grpSpPr>
          <p:sp>
            <p:nvSpPr>
              <p:cNvPr id="6" name="Google Shape;354;p38">
                <a:extLst>
                  <a:ext uri="{FF2B5EF4-FFF2-40B4-BE49-F238E27FC236}">
                    <a16:creationId xmlns:a16="http://schemas.microsoft.com/office/drawing/2014/main" id="{90568614-2B3B-0248-B341-86EC625D4AE0}"/>
                  </a:ext>
                </a:extLst>
              </p:cNvPr>
              <p:cNvSpPr/>
              <p:nvPr/>
            </p:nvSpPr>
            <p:spPr>
              <a:xfrm>
                <a:off x="8036353" y="3176870"/>
                <a:ext cx="822900" cy="393600"/>
              </a:xfrm>
              <a:prstGeom prst="homePlate">
                <a:avLst>
                  <a:gd name="adj" fmla="val 32030"/>
                </a:avLst>
              </a:prstGeom>
              <a:solidFill>
                <a:srgbClr val="F15A3C"/>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bs-Latn-BA" sz="1000" dirty="0">
                    <a:solidFill>
                      <a:schemeClr val="lt1"/>
                    </a:solidFill>
                    <a:latin typeface="Inter"/>
                    <a:ea typeface="Inter"/>
                    <a:cs typeface="Inter"/>
                    <a:sym typeface="Inter"/>
                  </a:rPr>
                  <a:t>2021.</a:t>
                </a:r>
                <a:endParaRPr sz="1000" dirty="0">
                  <a:solidFill>
                    <a:schemeClr val="lt1"/>
                  </a:solidFill>
                  <a:latin typeface="Inter"/>
                  <a:ea typeface="Inter"/>
                  <a:cs typeface="Inter"/>
                  <a:sym typeface="Inter"/>
                </a:endParaRPr>
              </a:p>
            </p:txBody>
          </p:sp>
          <p:sp>
            <p:nvSpPr>
              <p:cNvPr id="7" name="Google Shape;355;p38">
                <a:extLst>
                  <a:ext uri="{FF2B5EF4-FFF2-40B4-BE49-F238E27FC236}">
                    <a16:creationId xmlns:a16="http://schemas.microsoft.com/office/drawing/2014/main" id="{BC35F8C7-74B6-B549-9286-1A9C10DECDC0}"/>
                  </a:ext>
                </a:extLst>
              </p:cNvPr>
              <p:cNvSpPr/>
              <p:nvPr/>
            </p:nvSpPr>
            <p:spPr>
              <a:xfrm>
                <a:off x="7380355" y="3176870"/>
                <a:ext cx="822900" cy="393600"/>
              </a:xfrm>
              <a:prstGeom prst="homePlate">
                <a:avLst>
                  <a:gd name="adj" fmla="val 32030"/>
                </a:avLst>
              </a:prstGeom>
              <a:solidFill>
                <a:srgbClr val="F15A3C"/>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bs-Latn-BA" sz="1000" dirty="0">
                    <a:solidFill>
                      <a:schemeClr val="lt1"/>
                    </a:solidFill>
                    <a:latin typeface="Inter"/>
                    <a:ea typeface="Inter"/>
                    <a:cs typeface="Inter"/>
                    <a:sym typeface="Inter"/>
                  </a:rPr>
                  <a:t>2020.</a:t>
                </a:r>
                <a:endParaRPr sz="1000" dirty="0">
                  <a:solidFill>
                    <a:schemeClr val="lt1"/>
                  </a:solidFill>
                  <a:latin typeface="Inter"/>
                  <a:ea typeface="Inter"/>
                  <a:cs typeface="Inter"/>
                  <a:sym typeface="Inter"/>
                </a:endParaRPr>
              </a:p>
            </p:txBody>
          </p:sp>
          <p:sp>
            <p:nvSpPr>
              <p:cNvPr id="8" name="Google Shape;356;p38">
                <a:extLst>
                  <a:ext uri="{FF2B5EF4-FFF2-40B4-BE49-F238E27FC236}">
                    <a16:creationId xmlns:a16="http://schemas.microsoft.com/office/drawing/2014/main" id="{73902415-E516-CA4A-8AA4-0D78F4D6B91F}"/>
                  </a:ext>
                </a:extLst>
              </p:cNvPr>
              <p:cNvSpPr/>
              <p:nvPr/>
            </p:nvSpPr>
            <p:spPr>
              <a:xfrm>
                <a:off x="6698811" y="3176870"/>
                <a:ext cx="822900" cy="393600"/>
              </a:xfrm>
              <a:prstGeom prst="homePlate">
                <a:avLst>
                  <a:gd name="adj" fmla="val 32030"/>
                </a:avLst>
              </a:prstGeom>
              <a:solidFill>
                <a:srgbClr val="F15A3C"/>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rgbClr val="F15A3C"/>
                  </a:solidFill>
                  <a:latin typeface="Inter"/>
                  <a:ea typeface="Inter"/>
                  <a:cs typeface="Inter"/>
                  <a:sym typeface="Inter"/>
                </a:endParaRPr>
              </a:p>
            </p:txBody>
          </p:sp>
        </p:grpSp>
        <p:grpSp>
          <p:nvGrpSpPr>
            <p:cNvPr id="27" name="Group 26">
              <a:extLst>
                <a:ext uri="{FF2B5EF4-FFF2-40B4-BE49-F238E27FC236}">
                  <a16:creationId xmlns:a16="http://schemas.microsoft.com/office/drawing/2014/main" id="{F5077F4B-2DFF-B248-9BB5-F8A541DC8B4F}"/>
                </a:ext>
              </a:extLst>
            </p:cNvPr>
            <p:cNvGrpSpPr/>
            <p:nvPr/>
          </p:nvGrpSpPr>
          <p:grpSpPr>
            <a:xfrm>
              <a:off x="4787137" y="3176870"/>
              <a:ext cx="2143069" cy="393600"/>
              <a:chOff x="4787137" y="3176870"/>
              <a:chExt cx="2143069" cy="393600"/>
            </a:xfrm>
          </p:grpSpPr>
          <p:sp>
            <p:nvSpPr>
              <p:cNvPr id="9" name="Google Shape;360;p38">
                <a:extLst>
                  <a:ext uri="{FF2B5EF4-FFF2-40B4-BE49-F238E27FC236}">
                    <a16:creationId xmlns:a16="http://schemas.microsoft.com/office/drawing/2014/main" id="{645B184A-F796-5D4B-8476-F8721B2224B4}"/>
                  </a:ext>
                </a:extLst>
              </p:cNvPr>
              <p:cNvSpPr/>
              <p:nvPr/>
            </p:nvSpPr>
            <p:spPr>
              <a:xfrm>
                <a:off x="6107306" y="3176870"/>
                <a:ext cx="822900" cy="393600"/>
              </a:xfrm>
              <a:prstGeom prst="homePlate">
                <a:avLst>
                  <a:gd name="adj" fmla="val 32030"/>
                </a:avLst>
              </a:prstGeom>
              <a:solidFill>
                <a:srgbClr val="00206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sp>
            <p:nvSpPr>
              <p:cNvPr id="10" name="Google Shape;361;p38">
                <a:extLst>
                  <a:ext uri="{FF2B5EF4-FFF2-40B4-BE49-F238E27FC236}">
                    <a16:creationId xmlns:a16="http://schemas.microsoft.com/office/drawing/2014/main" id="{6B167712-5287-EA49-B7B2-08F2AE28C8CD}"/>
                  </a:ext>
                </a:extLst>
              </p:cNvPr>
              <p:cNvSpPr/>
              <p:nvPr/>
            </p:nvSpPr>
            <p:spPr>
              <a:xfrm>
                <a:off x="5447221" y="3176870"/>
                <a:ext cx="822900" cy="393600"/>
              </a:xfrm>
              <a:prstGeom prst="homePlate">
                <a:avLst>
                  <a:gd name="adj" fmla="val 32030"/>
                </a:avLst>
              </a:prstGeom>
              <a:solidFill>
                <a:srgbClr val="00206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rgbClr val="11113B"/>
                  </a:solidFill>
                  <a:latin typeface="Inter"/>
                  <a:ea typeface="Inter"/>
                  <a:cs typeface="Inter"/>
                  <a:sym typeface="Inter"/>
                </a:endParaRPr>
              </a:p>
            </p:txBody>
          </p:sp>
          <p:sp>
            <p:nvSpPr>
              <p:cNvPr id="11" name="Google Shape;362;p38">
                <a:extLst>
                  <a:ext uri="{FF2B5EF4-FFF2-40B4-BE49-F238E27FC236}">
                    <a16:creationId xmlns:a16="http://schemas.microsoft.com/office/drawing/2014/main" id="{4F1FAA13-4395-2E4C-9D4B-5E758B72A5F4}"/>
                  </a:ext>
                </a:extLst>
              </p:cNvPr>
              <p:cNvSpPr/>
              <p:nvPr/>
            </p:nvSpPr>
            <p:spPr>
              <a:xfrm>
                <a:off x="4787137" y="3176870"/>
                <a:ext cx="822900" cy="393600"/>
              </a:xfrm>
              <a:prstGeom prst="homePlate">
                <a:avLst>
                  <a:gd name="adj" fmla="val 32030"/>
                </a:avLst>
              </a:prstGeom>
              <a:solidFill>
                <a:srgbClr val="00206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grpSp>
      </p:grpSp>
      <p:grpSp>
        <p:nvGrpSpPr>
          <p:cNvPr id="4" name="Group 3">
            <a:extLst>
              <a:ext uri="{FF2B5EF4-FFF2-40B4-BE49-F238E27FC236}">
                <a16:creationId xmlns:a16="http://schemas.microsoft.com/office/drawing/2014/main" id="{4813D230-7F5F-F74D-8658-F5145C7834A5}"/>
              </a:ext>
            </a:extLst>
          </p:cNvPr>
          <p:cNvGrpSpPr/>
          <p:nvPr/>
        </p:nvGrpSpPr>
        <p:grpSpPr>
          <a:xfrm>
            <a:off x="2806885" y="3176870"/>
            <a:ext cx="2143068" cy="393600"/>
            <a:chOff x="2806885" y="3176870"/>
            <a:chExt cx="2143068" cy="393600"/>
          </a:xfrm>
        </p:grpSpPr>
        <p:sp>
          <p:nvSpPr>
            <p:cNvPr id="12" name="Google Shape;363;p38">
              <a:extLst>
                <a:ext uri="{FF2B5EF4-FFF2-40B4-BE49-F238E27FC236}">
                  <a16:creationId xmlns:a16="http://schemas.microsoft.com/office/drawing/2014/main" id="{220BEBB4-F1EF-DC4B-ADD3-CBE885D0DBBC}"/>
                </a:ext>
              </a:extLst>
            </p:cNvPr>
            <p:cNvSpPr/>
            <p:nvPr/>
          </p:nvSpPr>
          <p:spPr>
            <a:xfrm>
              <a:off x="4127053" y="317687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sp>
          <p:nvSpPr>
            <p:cNvPr id="13" name="Google Shape;364;p38">
              <a:extLst>
                <a:ext uri="{FF2B5EF4-FFF2-40B4-BE49-F238E27FC236}">
                  <a16:creationId xmlns:a16="http://schemas.microsoft.com/office/drawing/2014/main" id="{5A85DFF1-46B9-734A-80B2-04CADB384937}"/>
                </a:ext>
              </a:extLst>
            </p:cNvPr>
            <p:cNvSpPr/>
            <p:nvPr/>
          </p:nvSpPr>
          <p:spPr>
            <a:xfrm>
              <a:off x="3466969" y="317687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sp>
          <p:nvSpPr>
            <p:cNvPr id="14" name="Google Shape;365;p38">
              <a:extLst>
                <a:ext uri="{FF2B5EF4-FFF2-40B4-BE49-F238E27FC236}">
                  <a16:creationId xmlns:a16="http://schemas.microsoft.com/office/drawing/2014/main" id="{FA240312-ECDB-5346-A651-59EA4F518A3F}"/>
                </a:ext>
              </a:extLst>
            </p:cNvPr>
            <p:cNvSpPr/>
            <p:nvPr/>
          </p:nvSpPr>
          <p:spPr>
            <a:xfrm>
              <a:off x="2806885" y="317687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bs-Latn-BA" sz="1000" dirty="0">
                  <a:solidFill>
                    <a:schemeClr val="lt1"/>
                  </a:solidFill>
                  <a:latin typeface="Inter"/>
                  <a:ea typeface="Inter"/>
                  <a:cs typeface="Inter"/>
                  <a:sym typeface="Inter"/>
                </a:rPr>
                <a:t>1972. </a:t>
              </a:r>
              <a:endParaRPr sz="1000" dirty="0">
                <a:solidFill>
                  <a:schemeClr val="lt1"/>
                </a:solidFill>
                <a:latin typeface="Inter"/>
                <a:ea typeface="Inter"/>
                <a:cs typeface="Inter"/>
                <a:sym typeface="Inter"/>
              </a:endParaRPr>
            </a:p>
          </p:txBody>
        </p:sp>
      </p:grpSp>
      <p:cxnSp>
        <p:nvCxnSpPr>
          <p:cNvPr id="15" name="Google Shape;367;p38">
            <a:extLst>
              <a:ext uri="{FF2B5EF4-FFF2-40B4-BE49-F238E27FC236}">
                <a16:creationId xmlns:a16="http://schemas.microsoft.com/office/drawing/2014/main" id="{73D361DD-229C-2F40-A9C1-5C4A2F1FFB3E}"/>
              </a:ext>
            </a:extLst>
          </p:cNvPr>
          <p:cNvCxnSpPr/>
          <p:nvPr/>
        </p:nvCxnSpPr>
        <p:spPr>
          <a:xfrm rot="10800000">
            <a:off x="2952327" y="2778735"/>
            <a:ext cx="0" cy="498600"/>
          </a:xfrm>
          <a:prstGeom prst="straightConnector1">
            <a:avLst/>
          </a:prstGeom>
          <a:noFill/>
          <a:ln w="9525" cap="flat" cmpd="sng">
            <a:solidFill>
              <a:srgbClr val="002060"/>
            </a:solidFill>
            <a:prstDash val="solid"/>
            <a:round/>
            <a:headEnd type="oval" w="med" len="med"/>
            <a:tailEnd type="oval" w="med" len="med"/>
          </a:ln>
        </p:spPr>
      </p:cxnSp>
      <p:sp>
        <p:nvSpPr>
          <p:cNvPr id="16" name="Google Shape;372;p38">
            <a:extLst>
              <a:ext uri="{FF2B5EF4-FFF2-40B4-BE49-F238E27FC236}">
                <a16:creationId xmlns:a16="http://schemas.microsoft.com/office/drawing/2014/main" id="{ED8739EB-F3C4-E04F-9F0D-B61598907046}"/>
              </a:ext>
            </a:extLst>
          </p:cNvPr>
          <p:cNvSpPr txBox="1"/>
          <p:nvPr/>
        </p:nvSpPr>
        <p:spPr>
          <a:xfrm>
            <a:off x="4909900" y="2134064"/>
            <a:ext cx="1249500" cy="533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sp>
        <p:nvSpPr>
          <p:cNvPr id="17" name="Google Shape;374;p38">
            <a:extLst>
              <a:ext uri="{FF2B5EF4-FFF2-40B4-BE49-F238E27FC236}">
                <a16:creationId xmlns:a16="http://schemas.microsoft.com/office/drawing/2014/main" id="{1269A24D-22E0-6045-BC6F-9219820130F8}"/>
              </a:ext>
            </a:extLst>
          </p:cNvPr>
          <p:cNvSpPr txBox="1"/>
          <p:nvPr/>
        </p:nvSpPr>
        <p:spPr>
          <a:xfrm>
            <a:off x="6232642" y="2134064"/>
            <a:ext cx="1249500" cy="533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sp>
        <p:nvSpPr>
          <p:cNvPr id="18" name="Google Shape;376;p38">
            <a:extLst>
              <a:ext uri="{FF2B5EF4-FFF2-40B4-BE49-F238E27FC236}">
                <a16:creationId xmlns:a16="http://schemas.microsoft.com/office/drawing/2014/main" id="{49478D77-D5A2-9B4A-9762-5E22F95FB2C9}"/>
              </a:ext>
            </a:extLst>
          </p:cNvPr>
          <p:cNvSpPr txBox="1"/>
          <p:nvPr/>
        </p:nvSpPr>
        <p:spPr>
          <a:xfrm>
            <a:off x="7555384" y="2134064"/>
            <a:ext cx="1249500" cy="533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cxnSp>
        <p:nvCxnSpPr>
          <p:cNvPr id="19" name="Google Shape;377;p38">
            <a:extLst>
              <a:ext uri="{FF2B5EF4-FFF2-40B4-BE49-F238E27FC236}">
                <a16:creationId xmlns:a16="http://schemas.microsoft.com/office/drawing/2014/main" id="{3CACAB5B-5961-EE4E-8655-B619B04251DA}"/>
              </a:ext>
            </a:extLst>
          </p:cNvPr>
          <p:cNvCxnSpPr/>
          <p:nvPr/>
        </p:nvCxnSpPr>
        <p:spPr>
          <a:xfrm rot="10800000">
            <a:off x="7791805" y="2770685"/>
            <a:ext cx="0" cy="498600"/>
          </a:xfrm>
          <a:prstGeom prst="straightConnector1">
            <a:avLst/>
          </a:prstGeom>
          <a:noFill/>
          <a:ln w="9525" cap="flat" cmpd="sng">
            <a:solidFill>
              <a:srgbClr val="1C75BC"/>
            </a:solidFill>
            <a:prstDash val="solid"/>
            <a:round/>
            <a:headEnd type="oval" w="med" len="med"/>
            <a:tailEnd type="oval" w="med" len="med"/>
          </a:ln>
        </p:spPr>
      </p:cxnSp>
      <p:cxnSp>
        <p:nvCxnSpPr>
          <p:cNvPr id="20" name="Google Shape;379;p38">
            <a:extLst>
              <a:ext uri="{FF2B5EF4-FFF2-40B4-BE49-F238E27FC236}">
                <a16:creationId xmlns:a16="http://schemas.microsoft.com/office/drawing/2014/main" id="{A2BD9C93-F17D-6642-8AFE-73B5D1348909}"/>
              </a:ext>
            </a:extLst>
          </p:cNvPr>
          <p:cNvCxnSpPr/>
          <p:nvPr/>
        </p:nvCxnSpPr>
        <p:spPr>
          <a:xfrm rot="10800000">
            <a:off x="3439263" y="3503531"/>
            <a:ext cx="0" cy="498600"/>
          </a:xfrm>
          <a:prstGeom prst="straightConnector1">
            <a:avLst/>
          </a:prstGeom>
          <a:noFill/>
          <a:ln w="9525" cap="flat" cmpd="sng">
            <a:solidFill>
              <a:srgbClr val="F15A3C"/>
            </a:solidFill>
            <a:prstDash val="solid"/>
            <a:round/>
            <a:headEnd type="oval" w="med" len="med"/>
            <a:tailEnd type="oval" w="med" len="med"/>
          </a:ln>
        </p:spPr>
      </p:cxnSp>
      <p:sp>
        <p:nvSpPr>
          <p:cNvPr id="21" name="Google Shape;380;p38">
            <a:extLst>
              <a:ext uri="{FF2B5EF4-FFF2-40B4-BE49-F238E27FC236}">
                <a16:creationId xmlns:a16="http://schemas.microsoft.com/office/drawing/2014/main" id="{8963A101-F54C-994C-99B8-00DBDE924DE6}"/>
              </a:ext>
            </a:extLst>
          </p:cNvPr>
          <p:cNvSpPr txBox="1"/>
          <p:nvPr/>
        </p:nvSpPr>
        <p:spPr>
          <a:xfrm>
            <a:off x="3366432" y="4134278"/>
            <a:ext cx="7374518" cy="10472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hr-HR" sz="1600" dirty="0">
                <a:solidFill>
                  <a:srgbClr val="002060"/>
                </a:solidFill>
                <a:latin typeface="Frutiger Roman" panose="02000500050000020004" pitchFamily="2" charset="77"/>
              </a:rPr>
              <a:t>Osnivanje Odsjeka omogućilo je obrazovanje scenskih umjetnika / umjetnica i reditelja / rediteljki </a:t>
            </a:r>
            <a:r>
              <a:rPr lang="hr-HR" sz="1600" b="1" dirty="0">
                <a:solidFill>
                  <a:srgbClr val="F15A3C"/>
                </a:solidFill>
                <a:latin typeface="FRUTIGER ROMAN" panose="02000500050000020004" pitchFamily="2" charset="77"/>
              </a:rPr>
              <a:t>prvi put u povijesti BiH</a:t>
            </a:r>
            <a:r>
              <a:rPr lang="hr-HR" sz="1600" dirty="0">
                <a:solidFill>
                  <a:srgbClr val="F15A3C"/>
                </a:solidFill>
                <a:latin typeface="Frutiger Roman" panose="02000500050000020004" pitchFamily="2" charset="77"/>
              </a:rPr>
              <a:t>, </a:t>
            </a:r>
            <a:r>
              <a:rPr lang="hr-HR" sz="1600" dirty="0">
                <a:solidFill>
                  <a:srgbClr val="002060"/>
                </a:solidFill>
                <a:latin typeface="Frutiger Roman" panose="02000500050000020004" pitchFamily="2" charset="77"/>
              </a:rPr>
              <a:t>i obrazovanje bibliotečkog kadra po </a:t>
            </a:r>
            <a:r>
              <a:rPr lang="hr-HR" sz="1600" b="1" dirty="0">
                <a:solidFill>
                  <a:srgbClr val="F15A3C"/>
                </a:solidFill>
                <a:latin typeface="FRUTIGER ROMAN" panose="02000500050000020004" pitchFamily="2" charset="77"/>
              </a:rPr>
              <a:t>prvi put na prostoru tadašnje Jugoslavije</a:t>
            </a:r>
            <a:endParaRPr lang="en-US" sz="1600" b="1" dirty="0">
              <a:solidFill>
                <a:srgbClr val="F15A3C"/>
              </a:solidFill>
              <a:latin typeface="FRUTIGER ROMAN" panose="02000500050000020004" pitchFamily="2" charset="77"/>
            </a:endParaRPr>
          </a:p>
        </p:txBody>
      </p:sp>
      <p:sp>
        <p:nvSpPr>
          <p:cNvPr id="23" name="Google Shape;386;p38">
            <a:extLst>
              <a:ext uri="{FF2B5EF4-FFF2-40B4-BE49-F238E27FC236}">
                <a16:creationId xmlns:a16="http://schemas.microsoft.com/office/drawing/2014/main" id="{712786C1-47DF-8340-BC4E-8F5419AAE76A}"/>
              </a:ext>
            </a:extLst>
          </p:cNvPr>
          <p:cNvSpPr txBox="1"/>
          <p:nvPr/>
        </p:nvSpPr>
        <p:spPr>
          <a:xfrm>
            <a:off x="6897250" y="4055014"/>
            <a:ext cx="2487865" cy="5731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sp>
        <p:nvSpPr>
          <p:cNvPr id="24" name="Google Shape;368;p38">
            <a:extLst>
              <a:ext uri="{FF2B5EF4-FFF2-40B4-BE49-F238E27FC236}">
                <a16:creationId xmlns:a16="http://schemas.microsoft.com/office/drawing/2014/main" id="{48933B55-0038-7B48-A61A-90BA4C0B2F27}"/>
              </a:ext>
            </a:extLst>
          </p:cNvPr>
          <p:cNvSpPr txBox="1"/>
          <p:nvPr/>
        </p:nvSpPr>
        <p:spPr>
          <a:xfrm>
            <a:off x="1134074" y="1951826"/>
            <a:ext cx="4946168" cy="715637"/>
          </a:xfrm>
          <a:prstGeom prst="rect">
            <a:avLst/>
          </a:prstGeom>
          <a:noFill/>
          <a:ln>
            <a:noFill/>
          </a:ln>
        </p:spPr>
        <p:txBody>
          <a:bodyPr spcFirstLastPara="1" wrap="square" lIns="0" tIns="0" rIns="0" bIns="0" anchor="b" anchorCtr="0">
            <a:noAutofit/>
          </a:bodyPr>
          <a:lstStyle/>
          <a:p>
            <a:pPr marL="0" indent="0" algn="just">
              <a:buNone/>
            </a:pPr>
            <a:r>
              <a:rPr lang="bs-Latn-BA" sz="1600" noProof="1">
                <a:solidFill>
                  <a:srgbClr val="002060"/>
                </a:solidFill>
                <a:latin typeface="Frutiger Roman" panose="02000500050000020004" pitchFamily="2" charset="77"/>
              </a:rPr>
              <a:t>Na Filozofskom fakultetu osniva se </a:t>
            </a:r>
            <a:r>
              <a:rPr lang="en-US" sz="1600" b="1" noProof="1">
                <a:solidFill>
                  <a:srgbClr val="002060"/>
                </a:solidFill>
                <a:latin typeface="FRUTIGER ROMAN" panose="02000500050000020004" pitchFamily="2" charset="77"/>
              </a:rPr>
              <a:t>Odsjek za opštu književnost, teatrologiju i bibliotekarstvo</a:t>
            </a:r>
          </a:p>
        </p:txBody>
      </p:sp>
      <p:sp>
        <p:nvSpPr>
          <p:cNvPr id="25" name="Content Placeholder 2">
            <a:extLst>
              <a:ext uri="{FF2B5EF4-FFF2-40B4-BE49-F238E27FC236}">
                <a16:creationId xmlns:a16="http://schemas.microsoft.com/office/drawing/2014/main" id="{5E4C829C-C62B-DD4D-AC18-62659C355BD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dirty="0"/>
          </a:p>
        </p:txBody>
      </p:sp>
      <p:sp>
        <p:nvSpPr>
          <p:cNvPr id="26" name="Google Shape;378;p38">
            <a:extLst>
              <a:ext uri="{FF2B5EF4-FFF2-40B4-BE49-F238E27FC236}">
                <a16:creationId xmlns:a16="http://schemas.microsoft.com/office/drawing/2014/main" id="{A68F7408-3477-E04D-8BF8-97AE1D9C7C06}"/>
              </a:ext>
            </a:extLst>
          </p:cNvPr>
          <p:cNvSpPr txBox="1"/>
          <p:nvPr/>
        </p:nvSpPr>
        <p:spPr>
          <a:xfrm>
            <a:off x="6698811" y="1955426"/>
            <a:ext cx="4207832" cy="712037"/>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bs-Latn-BA" sz="1600" b="1" dirty="0">
                <a:solidFill>
                  <a:srgbClr val="002060"/>
                </a:solidFill>
                <a:latin typeface="FRUTIGER ROMAN" panose="02000500050000020004" pitchFamily="2" charset="77"/>
                <a:ea typeface="Inter"/>
                <a:cs typeface="Inter"/>
                <a:sym typeface="Inter"/>
              </a:rPr>
              <a:t>Odsjek za komparativnu književnost i informacijske nauke</a:t>
            </a:r>
            <a:endParaRPr sz="1600" b="1" dirty="0">
              <a:solidFill>
                <a:srgbClr val="002060"/>
              </a:solidFill>
              <a:latin typeface="FRUTIGER ROMAN" panose="02000500050000020004" pitchFamily="2" charset="77"/>
              <a:ea typeface="Inter"/>
              <a:cs typeface="Inter"/>
              <a:sym typeface="Inter"/>
            </a:endParaRPr>
          </a:p>
        </p:txBody>
      </p:sp>
      <p:sp>
        <p:nvSpPr>
          <p:cNvPr id="35" name="Title 1">
            <a:extLst>
              <a:ext uri="{FF2B5EF4-FFF2-40B4-BE49-F238E27FC236}">
                <a16:creationId xmlns:a16="http://schemas.microsoft.com/office/drawing/2014/main" id="{FC0A8EA6-72FE-2E4E-A06F-3FEAE53EB155}"/>
              </a:ext>
            </a:extLst>
          </p:cNvPr>
          <p:cNvSpPr txBox="1">
            <a:spLocks/>
          </p:cNvSpPr>
          <p:nvPr/>
        </p:nvSpPr>
        <p:spPr>
          <a:xfrm>
            <a:off x="229211" y="509179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381888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000"/>
                                        <p:tgtEl>
                                          <p:spTgt spid="15"/>
                                        </p:tgtEl>
                                      </p:cBhvr>
                                    </p:animEffec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1000"/>
                                        <p:tgtEl>
                                          <p:spTgt spid="20"/>
                                        </p:tgtEl>
                                      </p:cBhvr>
                                    </p:animEffect>
                                  </p:childTnLst>
                                </p:cTn>
                              </p:par>
                            </p:childTnLst>
                          </p:cTn>
                        </p:par>
                        <p:par>
                          <p:cTn id="24" fill="hold">
                            <p:stCondLst>
                              <p:cond delay="10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1000"/>
                                        <p:tgtEl>
                                          <p:spTgt spid="19"/>
                                        </p:tgtEl>
                                      </p:cBhvr>
                                    </p:animEffect>
                                  </p:childTnLst>
                                </p:cTn>
                              </p:par>
                            </p:childTnLst>
                          </p:cTn>
                        </p:par>
                        <p:par>
                          <p:cTn id="36" fill="hold">
                            <p:stCondLst>
                              <p:cond delay="1000"/>
                            </p:stCondLst>
                            <p:childTnLst>
                              <p:par>
                                <p:cTn id="37" presetID="1" presetClass="entr" presetSubtype="0" fill="hold" grpId="0" nodeType="afterEffect">
                                  <p:stCondLst>
                                    <p:cond delay="50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5E4C829C-C62B-DD4D-AC18-62659C355BD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dirty="0"/>
          </a:p>
        </p:txBody>
      </p:sp>
      <p:sp>
        <p:nvSpPr>
          <p:cNvPr id="21" name="Title 1">
            <a:extLst>
              <a:ext uri="{FF2B5EF4-FFF2-40B4-BE49-F238E27FC236}">
                <a16:creationId xmlns:a16="http://schemas.microsoft.com/office/drawing/2014/main" id="{6862326A-A2D2-0D4C-B639-DC0A951B803F}"/>
              </a:ext>
            </a:extLst>
          </p:cNvPr>
          <p:cNvSpPr>
            <a:spLocks noGrp="1"/>
          </p:cNvSpPr>
          <p:nvPr>
            <p:ph type="title"/>
          </p:nvPr>
        </p:nvSpPr>
        <p:spPr>
          <a:xfrm>
            <a:off x="636864" y="365126"/>
            <a:ext cx="8280000" cy="720000"/>
          </a:xfrm>
          <a:solidFill>
            <a:srgbClr val="747C92"/>
          </a:solidFill>
        </p:spPr>
        <p:txBody>
          <a:bodyPr lIns="360000">
            <a:normAutofit/>
          </a:bodyPr>
          <a:lstStyle/>
          <a:p>
            <a:r>
              <a:rPr lang="en-US" sz="4000" noProof="1">
                <a:solidFill>
                  <a:schemeClr val="bg1"/>
                </a:solidFill>
                <a:latin typeface="FSFrutigerBold" pitchFamily="2" charset="77"/>
              </a:rPr>
              <a:t>O Odsjeku</a:t>
            </a:r>
          </a:p>
        </p:txBody>
      </p:sp>
      <p:sp>
        <p:nvSpPr>
          <p:cNvPr id="24" name="Google Shape;368;p38">
            <a:extLst>
              <a:ext uri="{FF2B5EF4-FFF2-40B4-BE49-F238E27FC236}">
                <a16:creationId xmlns:a16="http://schemas.microsoft.com/office/drawing/2014/main" id="{61D48C3F-D79E-0148-B39B-FB4713D9CE90}"/>
              </a:ext>
            </a:extLst>
          </p:cNvPr>
          <p:cNvSpPr txBox="1"/>
          <p:nvPr/>
        </p:nvSpPr>
        <p:spPr>
          <a:xfrm>
            <a:off x="678253" y="1338771"/>
            <a:ext cx="9172041" cy="783596"/>
          </a:xfrm>
          <a:prstGeom prst="rect">
            <a:avLst/>
          </a:prstGeom>
          <a:noFill/>
          <a:ln>
            <a:noFill/>
          </a:ln>
        </p:spPr>
        <p:txBody>
          <a:bodyPr spcFirstLastPara="1" wrap="square" lIns="0" tIns="0" rIns="0" bIns="0" anchor="ctr" anchorCtr="0">
            <a:noAutofit/>
          </a:bodyPr>
          <a:lstStyle/>
          <a:p>
            <a:r>
              <a:rPr lang="hr-HR" sz="1600" noProof="1">
                <a:solidFill>
                  <a:srgbClr val="002060"/>
                </a:solidFill>
                <a:latin typeface="Frutiger Roman" panose="02000500050000020004" pitchFamily="2" charset="77"/>
              </a:rPr>
              <a:t>Tokom svog višedecenijskog postojanja na Odsjeku je radilo preko trideset profesora i profesorica te saradnika i saradnica koji su dali/e neizmjeran doprinos razvoju Odsjeka</a:t>
            </a:r>
            <a:r>
              <a:rPr lang="hr-BA" sz="1600" noProof="1">
                <a:solidFill>
                  <a:srgbClr val="002060"/>
                </a:solidFill>
                <a:latin typeface="Frutiger Roman" panose="02000500050000020004" pitchFamily="2" charset="77"/>
                <a:sym typeface="Inter"/>
              </a:rPr>
              <a:t>. Neki od naših dragih profesora i profesorica bili su:</a:t>
            </a:r>
            <a:endParaRPr lang="nn-NO" sz="1600" dirty="0">
              <a:solidFill>
                <a:srgbClr val="002060"/>
              </a:solidFill>
              <a:latin typeface="Frutiger Roman" panose="02000500050000020004" pitchFamily="2" charset="77"/>
              <a:sym typeface="Inter"/>
            </a:endParaRPr>
          </a:p>
        </p:txBody>
      </p:sp>
      <p:pic>
        <p:nvPicPr>
          <p:cNvPr id="13" name="Picture 12" descr="A person wearing glasses&#10;&#10;Description automatically generated with medium confidence">
            <a:extLst>
              <a:ext uri="{FF2B5EF4-FFF2-40B4-BE49-F238E27FC236}">
                <a16:creationId xmlns:a16="http://schemas.microsoft.com/office/drawing/2014/main" id="{4E320116-4250-4A4A-8031-4BE225DFDBFC}"/>
              </a:ext>
            </a:extLst>
          </p:cNvPr>
          <p:cNvPicPr>
            <a:picLocks noChangeAspect="1"/>
          </p:cNvPicPr>
          <p:nvPr/>
        </p:nvPicPr>
        <p:blipFill>
          <a:blip r:embed="rId2"/>
          <a:stretch>
            <a:fillRect/>
          </a:stretch>
        </p:blipFill>
        <p:spPr>
          <a:xfrm>
            <a:off x="687243" y="2122367"/>
            <a:ext cx="1660304" cy="1768483"/>
          </a:xfrm>
          <a:prstGeom prst="rect">
            <a:avLst/>
          </a:prstGeom>
        </p:spPr>
      </p:pic>
      <p:sp>
        <p:nvSpPr>
          <p:cNvPr id="14" name="Rectangle 13">
            <a:extLst>
              <a:ext uri="{FF2B5EF4-FFF2-40B4-BE49-F238E27FC236}">
                <a16:creationId xmlns:a16="http://schemas.microsoft.com/office/drawing/2014/main" id="{C87DB357-29E6-B846-8D58-1EB7ADFC744E}"/>
              </a:ext>
            </a:extLst>
          </p:cNvPr>
          <p:cNvSpPr/>
          <p:nvPr/>
        </p:nvSpPr>
        <p:spPr>
          <a:xfrm>
            <a:off x="685800" y="3956689"/>
            <a:ext cx="1661747" cy="783596"/>
          </a:xfrm>
          <a:prstGeom prst="rect">
            <a:avLst/>
          </a:prstGeom>
          <a:solidFill>
            <a:srgbClr val="11113B"/>
          </a:solidFill>
        </p:spPr>
        <p:txBody>
          <a:bodyPr wrap="square" anchor="b" anchorCtr="0">
            <a:noAutofit/>
          </a:bodyPr>
          <a:lstStyle/>
          <a:p>
            <a:pPr algn="ctr"/>
            <a:r>
              <a:rPr lang="bs-Latn-BA" sz="1000" dirty="0">
                <a:solidFill>
                  <a:schemeClr val="bg1"/>
                </a:solidFill>
                <a:latin typeface="Courier" pitchFamily="2" charset="0"/>
                <a:ea typeface="Inter"/>
                <a:cs typeface="Inter"/>
                <a:sym typeface="Inter"/>
              </a:rPr>
              <a:t>Akademik prof. dr. </a:t>
            </a:r>
            <a:br>
              <a:rPr lang="bs-Latn-BA" sz="1000" dirty="0">
                <a:solidFill>
                  <a:schemeClr val="bg1"/>
                </a:solidFill>
                <a:latin typeface="Courier" pitchFamily="2" charset="0"/>
                <a:ea typeface="Inter"/>
                <a:cs typeface="Inter"/>
                <a:sym typeface="Inter"/>
              </a:rPr>
            </a:br>
            <a:r>
              <a:rPr lang="bs-Latn-BA" sz="1200" b="1" dirty="0">
                <a:solidFill>
                  <a:schemeClr val="bg1"/>
                </a:solidFill>
                <a:latin typeface="Courier" pitchFamily="2" charset="0"/>
                <a:ea typeface="Inter"/>
                <a:cs typeface="Inter"/>
                <a:sym typeface="Inter"/>
              </a:rPr>
              <a:t>Josip Lešić</a:t>
            </a:r>
            <a:br>
              <a:rPr lang="bs-Latn-BA" sz="1000" b="1" dirty="0">
                <a:solidFill>
                  <a:schemeClr val="bg1"/>
                </a:solidFill>
                <a:latin typeface="Courier" pitchFamily="2" charset="0"/>
                <a:ea typeface="Inter"/>
                <a:cs typeface="Inter"/>
                <a:sym typeface="Inter"/>
              </a:rPr>
            </a:br>
            <a:r>
              <a:rPr lang="bs-Latn-BA" sz="1000" dirty="0">
                <a:solidFill>
                  <a:schemeClr val="bg1"/>
                </a:solidFill>
                <a:latin typeface="Courier" pitchFamily="2" charset="0"/>
                <a:ea typeface="Inter"/>
                <a:cs typeface="Inter"/>
                <a:sym typeface="Inter"/>
              </a:rPr>
              <a:t>(1929. – 1993.)</a:t>
            </a:r>
            <a:endParaRPr lang="x-none" sz="1000" dirty="0"/>
          </a:p>
        </p:txBody>
      </p:sp>
      <p:pic>
        <p:nvPicPr>
          <p:cNvPr id="33" name="Picture 32">
            <a:extLst>
              <a:ext uri="{FF2B5EF4-FFF2-40B4-BE49-F238E27FC236}">
                <a16:creationId xmlns:a16="http://schemas.microsoft.com/office/drawing/2014/main" id="{ECD98F5C-1D1A-CA4A-B473-E96B9CECC906}"/>
              </a:ext>
            </a:extLst>
          </p:cNvPr>
          <p:cNvPicPr>
            <a:picLocks noChangeAspect="1"/>
          </p:cNvPicPr>
          <p:nvPr/>
        </p:nvPicPr>
        <p:blipFill>
          <a:blip r:embed="rId3"/>
          <a:srcRect/>
          <a:stretch/>
        </p:blipFill>
        <p:spPr>
          <a:xfrm>
            <a:off x="2548846" y="2122366"/>
            <a:ext cx="1741800" cy="1768483"/>
          </a:xfrm>
          <a:prstGeom prst="rect">
            <a:avLst/>
          </a:prstGeom>
        </p:spPr>
      </p:pic>
      <p:sp>
        <p:nvSpPr>
          <p:cNvPr id="34" name="Rectangle 33">
            <a:extLst>
              <a:ext uri="{FF2B5EF4-FFF2-40B4-BE49-F238E27FC236}">
                <a16:creationId xmlns:a16="http://schemas.microsoft.com/office/drawing/2014/main" id="{4FB4253C-EDC8-9746-9BEA-D1DE838D5B94}"/>
              </a:ext>
            </a:extLst>
          </p:cNvPr>
          <p:cNvSpPr/>
          <p:nvPr/>
        </p:nvSpPr>
        <p:spPr>
          <a:xfrm>
            <a:off x="2539592" y="3956689"/>
            <a:ext cx="1751054" cy="783596"/>
          </a:xfrm>
          <a:prstGeom prst="rect">
            <a:avLst/>
          </a:prstGeom>
          <a:solidFill>
            <a:srgbClr val="11113B"/>
          </a:solidFill>
        </p:spPr>
        <p:txBody>
          <a:bodyPr wrap="square" anchor="b" anchorCtr="0">
            <a:noAutofit/>
          </a:bodyPr>
          <a:lstStyle/>
          <a:p>
            <a:pPr lvl="0" indent="0" algn="ctr">
              <a:spcBef>
                <a:spcPts val="0"/>
              </a:spcBef>
              <a:spcAft>
                <a:spcPts val="0"/>
              </a:spcAft>
              <a:buNone/>
            </a:pPr>
            <a:r>
              <a:rPr lang="bs-Latn-BA" sz="1000" noProof="1">
                <a:solidFill>
                  <a:schemeClr val="bg1"/>
                </a:solidFill>
                <a:latin typeface="Courier" pitchFamily="2" charset="0"/>
                <a:ea typeface="Inter"/>
                <a:cs typeface="Inter"/>
                <a:sym typeface="Inter"/>
              </a:rPr>
              <a:t>Prof. dr. </a:t>
            </a:r>
            <a:br>
              <a:rPr lang="bs-Latn-BA" sz="1000" noProof="1">
                <a:solidFill>
                  <a:schemeClr val="bg1"/>
                </a:solidFill>
                <a:latin typeface="Courier" pitchFamily="2" charset="0"/>
                <a:ea typeface="Inter"/>
                <a:cs typeface="Inter"/>
                <a:sym typeface="Inter"/>
              </a:rPr>
            </a:br>
            <a:r>
              <a:rPr lang="bs-Latn-BA" sz="1200" b="1" noProof="1">
                <a:solidFill>
                  <a:schemeClr val="bg1"/>
                </a:solidFill>
                <a:latin typeface="Courier" pitchFamily="2" charset="0"/>
                <a:ea typeface="Inter"/>
                <a:cs typeface="Inter"/>
                <a:sym typeface="Inter"/>
              </a:rPr>
              <a:t>Kemal Bakaršić</a:t>
            </a:r>
            <a:br>
              <a:rPr lang="bs-Latn-BA" sz="1000" noProof="1">
                <a:solidFill>
                  <a:schemeClr val="bg1"/>
                </a:solidFill>
                <a:latin typeface="Courier" pitchFamily="2" charset="0"/>
                <a:ea typeface="Inter"/>
                <a:cs typeface="Inter"/>
                <a:sym typeface="Inter"/>
              </a:rPr>
            </a:br>
            <a:r>
              <a:rPr lang="bs-Latn-BA" sz="1000" noProof="1">
                <a:solidFill>
                  <a:schemeClr val="bg1"/>
                </a:solidFill>
                <a:latin typeface="Courier" pitchFamily="2" charset="0"/>
                <a:ea typeface="Inter"/>
                <a:cs typeface="Inter"/>
                <a:sym typeface="Inter"/>
              </a:rPr>
              <a:t>(1956. – 2006.)</a:t>
            </a:r>
            <a:endParaRPr lang="bs-Latn-BA" sz="900" noProof="1">
              <a:solidFill>
                <a:schemeClr val="bg1"/>
              </a:solidFill>
              <a:latin typeface="Inter"/>
              <a:ea typeface="Inter"/>
              <a:cs typeface="Inter"/>
              <a:sym typeface="Inter"/>
            </a:endParaRPr>
          </a:p>
        </p:txBody>
      </p:sp>
      <p:pic>
        <p:nvPicPr>
          <p:cNvPr id="35" name="Picture 34">
            <a:extLst>
              <a:ext uri="{FF2B5EF4-FFF2-40B4-BE49-F238E27FC236}">
                <a16:creationId xmlns:a16="http://schemas.microsoft.com/office/drawing/2014/main" id="{D8C8C47A-7462-1A43-ACA2-13E4B7EF2D35}"/>
              </a:ext>
            </a:extLst>
          </p:cNvPr>
          <p:cNvPicPr>
            <a:picLocks noChangeAspect="1"/>
          </p:cNvPicPr>
          <p:nvPr/>
        </p:nvPicPr>
        <p:blipFill>
          <a:blip r:embed="rId4"/>
          <a:srcRect/>
          <a:stretch/>
        </p:blipFill>
        <p:spPr>
          <a:xfrm>
            <a:off x="4454412" y="2122368"/>
            <a:ext cx="1728406" cy="1768482"/>
          </a:xfrm>
          <a:prstGeom prst="rect">
            <a:avLst/>
          </a:prstGeom>
        </p:spPr>
      </p:pic>
      <p:sp>
        <p:nvSpPr>
          <p:cNvPr id="36" name="Rectangle 35">
            <a:extLst>
              <a:ext uri="{FF2B5EF4-FFF2-40B4-BE49-F238E27FC236}">
                <a16:creationId xmlns:a16="http://schemas.microsoft.com/office/drawing/2014/main" id="{27ACD59C-EEDA-5D4F-8D04-6FF0F835DA83}"/>
              </a:ext>
            </a:extLst>
          </p:cNvPr>
          <p:cNvSpPr/>
          <p:nvPr/>
        </p:nvSpPr>
        <p:spPr>
          <a:xfrm>
            <a:off x="4454412" y="3956689"/>
            <a:ext cx="1728406" cy="783596"/>
          </a:xfrm>
          <a:prstGeom prst="rect">
            <a:avLst/>
          </a:prstGeom>
          <a:solidFill>
            <a:srgbClr val="11113B"/>
          </a:solidFill>
        </p:spPr>
        <p:txBody>
          <a:bodyPr wrap="square" anchor="b" anchorCtr="0">
            <a:noAutofit/>
          </a:bodyPr>
          <a:lstStyle/>
          <a:p>
            <a:pPr algn="ctr"/>
            <a:r>
              <a:rPr lang="bs-Latn-BA" sz="1000" noProof="1">
                <a:solidFill>
                  <a:schemeClr val="bg1"/>
                </a:solidFill>
                <a:latin typeface="Courier" pitchFamily="2" charset="0"/>
                <a:sym typeface="Inter"/>
              </a:rPr>
              <a:t>Prof. dr. </a:t>
            </a:r>
            <a:br>
              <a:rPr lang="bs-Latn-BA" sz="1000" noProof="1">
                <a:solidFill>
                  <a:schemeClr val="bg1"/>
                </a:solidFill>
                <a:latin typeface="Courier" pitchFamily="2" charset="0"/>
                <a:sym typeface="Inter"/>
              </a:rPr>
            </a:br>
            <a:r>
              <a:rPr lang="bs-Latn-BA" sz="1200" b="1" noProof="1">
                <a:solidFill>
                  <a:schemeClr val="bg1"/>
                </a:solidFill>
                <a:latin typeface="Courier" pitchFamily="2" charset="0"/>
                <a:sym typeface="Inter"/>
              </a:rPr>
              <a:t>Nirman Moranjak Bamburać</a:t>
            </a:r>
            <a:r>
              <a:rPr lang="bs-Latn-BA" sz="1000" b="1" noProof="1">
                <a:solidFill>
                  <a:schemeClr val="bg1"/>
                </a:solidFill>
                <a:latin typeface="Courier" pitchFamily="2" charset="0"/>
                <a:sym typeface="Inter"/>
              </a:rPr>
              <a:t> </a:t>
            </a:r>
          </a:p>
          <a:p>
            <a:pPr algn="ctr"/>
            <a:r>
              <a:rPr lang="bs-Latn-BA" sz="1000" noProof="1">
                <a:solidFill>
                  <a:schemeClr val="bg1"/>
                </a:solidFill>
                <a:latin typeface="Courier" pitchFamily="2" charset="0"/>
                <a:sym typeface="Inter"/>
              </a:rPr>
              <a:t>(1954. - 2007.)</a:t>
            </a:r>
            <a:endParaRPr lang="bs-Latn-BA" sz="800" noProof="1">
              <a:solidFill>
                <a:schemeClr val="bg1"/>
              </a:solidFill>
              <a:latin typeface="Inter"/>
              <a:ea typeface="Inter"/>
              <a:cs typeface="Inter"/>
              <a:sym typeface="Inter"/>
            </a:endParaRPr>
          </a:p>
        </p:txBody>
      </p:sp>
      <p:pic>
        <p:nvPicPr>
          <p:cNvPr id="37" name="Picture 36">
            <a:extLst>
              <a:ext uri="{FF2B5EF4-FFF2-40B4-BE49-F238E27FC236}">
                <a16:creationId xmlns:a16="http://schemas.microsoft.com/office/drawing/2014/main" id="{241F9C31-7898-7D46-8989-1D3913E8542E}"/>
              </a:ext>
            </a:extLst>
          </p:cNvPr>
          <p:cNvPicPr>
            <a:picLocks noChangeAspect="1"/>
          </p:cNvPicPr>
          <p:nvPr/>
        </p:nvPicPr>
        <p:blipFill>
          <a:blip r:embed="rId5"/>
          <a:srcRect/>
          <a:stretch/>
        </p:blipFill>
        <p:spPr>
          <a:xfrm>
            <a:off x="6352306" y="2122366"/>
            <a:ext cx="1618402" cy="1768482"/>
          </a:xfrm>
          <a:prstGeom prst="rect">
            <a:avLst/>
          </a:prstGeom>
        </p:spPr>
      </p:pic>
      <p:sp>
        <p:nvSpPr>
          <p:cNvPr id="38" name="Rectangle 37">
            <a:extLst>
              <a:ext uri="{FF2B5EF4-FFF2-40B4-BE49-F238E27FC236}">
                <a16:creationId xmlns:a16="http://schemas.microsoft.com/office/drawing/2014/main" id="{C5FBF9E0-846F-224E-955D-D40685B449F9}"/>
              </a:ext>
            </a:extLst>
          </p:cNvPr>
          <p:cNvSpPr/>
          <p:nvPr/>
        </p:nvSpPr>
        <p:spPr>
          <a:xfrm>
            <a:off x="8173894" y="3963894"/>
            <a:ext cx="1718886" cy="783596"/>
          </a:xfrm>
          <a:prstGeom prst="rect">
            <a:avLst/>
          </a:prstGeom>
          <a:solidFill>
            <a:srgbClr val="11113B"/>
          </a:solidFill>
        </p:spPr>
        <p:txBody>
          <a:bodyPr wrap="square" anchor="b" anchorCtr="0">
            <a:noAutofit/>
          </a:bodyPr>
          <a:lstStyle/>
          <a:p>
            <a:pPr algn="ctr"/>
            <a:r>
              <a:rPr lang="bs-Latn-BA" sz="1000" noProof="1">
                <a:solidFill>
                  <a:schemeClr val="bg1"/>
                </a:solidFill>
                <a:latin typeface="Courier" pitchFamily="2" charset="0"/>
              </a:rPr>
              <a:t>Prof. dr. emeritus</a:t>
            </a:r>
            <a:br>
              <a:rPr lang="bs-Latn-BA" sz="1000" noProof="1">
                <a:solidFill>
                  <a:schemeClr val="bg1"/>
                </a:solidFill>
                <a:latin typeface="Courier" pitchFamily="2" charset="0"/>
              </a:rPr>
            </a:br>
            <a:r>
              <a:rPr lang="bs-Latn-BA" sz="1200" b="1" noProof="1">
                <a:solidFill>
                  <a:schemeClr val="bg1"/>
                </a:solidFill>
                <a:latin typeface="Courier" pitchFamily="2" charset="0"/>
              </a:rPr>
              <a:t>Lamija Hadžiosmanović</a:t>
            </a:r>
            <a:r>
              <a:rPr lang="bs-Latn-BA" sz="1000" b="1" noProof="1">
                <a:solidFill>
                  <a:schemeClr val="bg1"/>
                </a:solidFill>
                <a:latin typeface="Courier" pitchFamily="2" charset="0"/>
              </a:rPr>
              <a:t> </a:t>
            </a:r>
            <a:endParaRPr lang="bs-Latn-BA" sz="1000" noProof="1">
              <a:solidFill>
                <a:schemeClr val="bg1"/>
              </a:solidFill>
              <a:latin typeface="Courier" pitchFamily="2" charset="0"/>
            </a:endParaRPr>
          </a:p>
          <a:p>
            <a:pPr algn="ctr"/>
            <a:r>
              <a:rPr lang="bs-Latn-BA" sz="1000" noProof="1">
                <a:solidFill>
                  <a:schemeClr val="bg1"/>
                </a:solidFill>
                <a:latin typeface="Courier" pitchFamily="2" charset="0"/>
              </a:rPr>
              <a:t>(1931. - 2016.)</a:t>
            </a:r>
          </a:p>
        </p:txBody>
      </p:sp>
      <p:pic>
        <p:nvPicPr>
          <p:cNvPr id="39" name="Picture 38">
            <a:extLst>
              <a:ext uri="{FF2B5EF4-FFF2-40B4-BE49-F238E27FC236}">
                <a16:creationId xmlns:a16="http://schemas.microsoft.com/office/drawing/2014/main" id="{9EB2DC33-6BEC-7247-891E-09CC21C3C3D6}"/>
              </a:ext>
            </a:extLst>
          </p:cNvPr>
          <p:cNvPicPr>
            <a:picLocks noChangeAspect="1"/>
          </p:cNvPicPr>
          <p:nvPr/>
        </p:nvPicPr>
        <p:blipFill>
          <a:blip r:embed="rId6"/>
          <a:srcRect/>
          <a:stretch/>
        </p:blipFill>
        <p:spPr>
          <a:xfrm>
            <a:off x="9952892" y="2122367"/>
            <a:ext cx="1729826" cy="1768482"/>
          </a:xfrm>
          <a:prstGeom prst="rect">
            <a:avLst/>
          </a:prstGeom>
        </p:spPr>
      </p:pic>
      <p:sp>
        <p:nvSpPr>
          <p:cNvPr id="40" name="Rectangle 39">
            <a:extLst>
              <a:ext uri="{FF2B5EF4-FFF2-40B4-BE49-F238E27FC236}">
                <a16:creationId xmlns:a16="http://schemas.microsoft.com/office/drawing/2014/main" id="{7F92D242-5F1A-8545-AEEB-628B8E92C0CD}"/>
              </a:ext>
            </a:extLst>
          </p:cNvPr>
          <p:cNvSpPr/>
          <p:nvPr/>
        </p:nvSpPr>
        <p:spPr>
          <a:xfrm>
            <a:off x="9952892" y="3956689"/>
            <a:ext cx="1726942" cy="783596"/>
          </a:xfrm>
          <a:prstGeom prst="rect">
            <a:avLst/>
          </a:prstGeom>
          <a:solidFill>
            <a:srgbClr val="11113B"/>
          </a:solidFill>
        </p:spPr>
        <p:txBody>
          <a:bodyPr wrap="square" anchor="b" anchorCtr="0">
            <a:noAutofit/>
          </a:bodyPr>
          <a:lstStyle/>
          <a:p>
            <a:pPr lvl="0" indent="0" algn="ctr">
              <a:buFont typeface="Arial"/>
              <a:buNone/>
            </a:pPr>
            <a:r>
              <a:rPr lang="bs-Latn-BA" sz="1000" dirty="0">
                <a:solidFill>
                  <a:schemeClr val="bg1"/>
                </a:solidFill>
                <a:latin typeface="Courier" pitchFamily="2" charset="0"/>
                <a:sym typeface="Inter"/>
              </a:rPr>
              <a:t>Akademik prof. dr. emeritus</a:t>
            </a:r>
            <a:br>
              <a:rPr lang="bs-Latn-BA" sz="1000" dirty="0">
                <a:solidFill>
                  <a:schemeClr val="bg1"/>
                </a:solidFill>
                <a:latin typeface="Courier" pitchFamily="2" charset="0"/>
                <a:sym typeface="Inter"/>
              </a:rPr>
            </a:br>
            <a:r>
              <a:rPr lang="bs-Latn-BA" sz="1200" b="1" dirty="0">
                <a:solidFill>
                  <a:schemeClr val="bg1"/>
                </a:solidFill>
                <a:latin typeface="Courier" pitchFamily="2" charset="0"/>
                <a:sym typeface="Inter"/>
              </a:rPr>
              <a:t>Tvrtko Kulenović</a:t>
            </a:r>
          </a:p>
          <a:p>
            <a:pPr lvl="0" indent="0" algn="ctr">
              <a:buFont typeface="Arial"/>
              <a:buNone/>
            </a:pPr>
            <a:r>
              <a:rPr lang="bs-Latn-BA" sz="1000" dirty="0">
                <a:solidFill>
                  <a:schemeClr val="bg1"/>
                </a:solidFill>
                <a:latin typeface="Courier" pitchFamily="2" charset="0"/>
                <a:sym typeface="Inter"/>
              </a:rPr>
              <a:t>(1935. - 2019.)</a:t>
            </a:r>
          </a:p>
        </p:txBody>
      </p:sp>
      <p:sp>
        <p:nvSpPr>
          <p:cNvPr id="66" name="Title 1">
            <a:extLst>
              <a:ext uri="{FF2B5EF4-FFF2-40B4-BE49-F238E27FC236}">
                <a16:creationId xmlns:a16="http://schemas.microsoft.com/office/drawing/2014/main" id="{6BCEE56D-E81D-7141-A02E-2ADCFC3092A0}"/>
              </a:ext>
            </a:extLst>
          </p:cNvPr>
          <p:cNvSpPr txBox="1">
            <a:spLocks/>
          </p:cNvSpPr>
          <p:nvPr/>
        </p:nvSpPr>
        <p:spPr>
          <a:xfrm>
            <a:off x="229211" y="509179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0519" y="2042780"/>
            <a:ext cx="1500188"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3894" y="2122366"/>
            <a:ext cx="16764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C5FBF9E0-846F-224E-955D-D40685B449F9}"/>
              </a:ext>
            </a:extLst>
          </p:cNvPr>
          <p:cNvSpPr/>
          <p:nvPr/>
        </p:nvSpPr>
        <p:spPr>
          <a:xfrm>
            <a:off x="6302352" y="3987468"/>
            <a:ext cx="1718310" cy="783590"/>
          </a:xfrm>
          <a:prstGeom prst="rect">
            <a:avLst/>
          </a:prstGeom>
          <a:solidFill>
            <a:srgbClr val="11113B"/>
          </a:solidFill>
        </p:spPr>
        <p:txBody>
          <a:bodyPr wrap="square" anchor="b" anchorCtr="0">
            <a:noAutofit/>
          </a:bodyPr>
          <a:lstStyle/>
          <a:p>
            <a:pPr algn="ctr">
              <a:spcAft>
                <a:spcPts val="0"/>
              </a:spcAft>
            </a:pPr>
            <a:r>
              <a:rPr lang="bs-Latn-BA" sz="1000" kern="1200">
                <a:solidFill>
                  <a:srgbClr val="FFFFFF"/>
                </a:solidFill>
                <a:effectLst/>
                <a:latin typeface="Courier"/>
                <a:ea typeface="Times New Roman"/>
                <a:cs typeface="Times New Roman"/>
              </a:rPr>
              <a:t>Prof. dr. emeritus</a:t>
            </a:r>
            <a:br>
              <a:rPr lang="bs-Latn-BA" sz="1000" kern="1200">
                <a:solidFill>
                  <a:srgbClr val="FFFFFF"/>
                </a:solidFill>
                <a:effectLst/>
                <a:latin typeface="Courier"/>
                <a:ea typeface="Times New Roman"/>
                <a:cs typeface="Times New Roman"/>
              </a:rPr>
            </a:br>
            <a:r>
              <a:rPr lang="bs-Latn-BA" sz="1200" b="1" kern="1200">
                <a:solidFill>
                  <a:srgbClr val="FFFFFF"/>
                </a:solidFill>
                <a:effectLst/>
                <a:latin typeface="Courier"/>
                <a:ea typeface="Times New Roman"/>
                <a:cs typeface="Times New Roman"/>
              </a:rPr>
              <a:t>Emina Memija</a:t>
            </a:r>
            <a:r>
              <a:rPr lang="bs-Latn-BA" sz="1000" b="1" kern="1200">
                <a:solidFill>
                  <a:srgbClr val="FFFFFF"/>
                </a:solidFill>
                <a:effectLst/>
                <a:latin typeface="Courier"/>
                <a:ea typeface="Times New Roman"/>
                <a:cs typeface="Times New Roman"/>
              </a:rPr>
              <a:t> </a:t>
            </a:r>
            <a:endParaRPr lang="en-US" sz="1200">
              <a:effectLst/>
              <a:latin typeface="Times New Roman"/>
              <a:ea typeface="Times New Roman"/>
            </a:endParaRPr>
          </a:p>
          <a:p>
            <a:pPr algn="ctr">
              <a:spcAft>
                <a:spcPts val="0"/>
              </a:spcAft>
            </a:pPr>
            <a:r>
              <a:rPr lang="bs-Latn-BA" sz="1000" kern="1200">
                <a:solidFill>
                  <a:srgbClr val="FFFFFF"/>
                </a:solidFill>
                <a:effectLst/>
                <a:latin typeface="Courier"/>
                <a:ea typeface="Times New Roman"/>
                <a:cs typeface="Times New Roman"/>
              </a:rPr>
              <a:t>(1931. - 2016.)</a:t>
            </a:r>
            <a:endParaRPr lang="en-US" sz="1200">
              <a:effectLst/>
              <a:latin typeface="Times New Roman"/>
              <a:ea typeface="Times New Roman"/>
            </a:endParaRPr>
          </a:p>
        </p:txBody>
      </p:sp>
    </p:spTree>
    <p:extLst>
      <p:ext uri="{BB962C8B-B14F-4D97-AF65-F5344CB8AC3E}">
        <p14:creationId xmlns:p14="http://schemas.microsoft.com/office/powerpoint/2010/main" val="41567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par>
                          <p:cTn id="14" fill="hold">
                            <p:stCondLst>
                              <p:cond delay="2500"/>
                            </p:stCondLst>
                            <p:childTnLst>
                              <p:par>
                                <p:cTn id="15" presetID="1" presetClass="entr" presetSubtype="0" fill="hold" grpId="0" nodeType="afterEffect">
                                  <p:stCondLst>
                                    <p:cond delay="5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000"/>
                                        <p:tgtEl>
                                          <p:spTgt spid="33"/>
                                        </p:tgtEl>
                                      </p:cBhvr>
                                    </p:animEffect>
                                  </p:childTnLst>
                                </p:cTn>
                              </p:par>
                            </p:childTnLst>
                          </p:cTn>
                        </p:par>
                        <p:par>
                          <p:cTn id="21" fill="hold">
                            <p:stCondLst>
                              <p:cond delay="5000"/>
                            </p:stCondLst>
                            <p:childTnLst>
                              <p:par>
                                <p:cTn id="22" presetID="1" presetClass="entr" presetSubtype="0" fill="hold" grpId="0" nodeType="afterEffect">
                                  <p:stCondLst>
                                    <p:cond delay="500"/>
                                  </p:stCondLst>
                                  <p:childTnLst>
                                    <p:set>
                                      <p:cBhvr>
                                        <p:cTn id="23" dur="1" fill="hold">
                                          <p:stCondLst>
                                            <p:cond delay="0"/>
                                          </p:stCondLst>
                                        </p:cTn>
                                        <p:tgtEl>
                                          <p:spTgt spid="34"/>
                                        </p:tgtEl>
                                        <p:attrNameLst>
                                          <p:attrName>style.visibility</p:attrName>
                                        </p:attrNameLst>
                                      </p:cBhvr>
                                      <p:to>
                                        <p:strVal val="visible"/>
                                      </p:to>
                                    </p:se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000"/>
                                        <p:tgtEl>
                                          <p:spTgt spid="35"/>
                                        </p:tgtEl>
                                      </p:cBhvr>
                                    </p:animEffect>
                                  </p:childTnLst>
                                </p:cTn>
                              </p:par>
                            </p:childTnLst>
                          </p:cTn>
                        </p:par>
                        <p:par>
                          <p:cTn id="28" fill="hold">
                            <p:stCondLst>
                              <p:cond delay="7500"/>
                            </p:stCondLst>
                            <p:childTnLst>
                              <p:par>
                                <p:cTn id="29" presetID="1" presetClass="entr" presetSubtype="0" fill="hold" grpId="0" nodeType="afterEffect">
                                  <p:stCondLst>
                                    <p:cond delay="5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2000"/>
                                        <p:tgtEl>
                                          <p:spTgt spid="37"/>
                                        </p:tgtEl>
                                      </p:cBhvr>
                                    </p:animEffect>
                                  </p:childTnLst>
                                </p:cTn>
                              </p:par>
                            </p:childTnLst>
                          </p:cTn>
                        </p:par>
                        <p:par>
                          <p:cTn id="35" fill="hold">
                            <p:stCondLst>
                              <p:cond delay="10000"/>
                            </p:stCondLst>
                            <p:childTnLst>
                              <p:par>
                                <p:cTn id="36" presetID="1" presetClass="entr" presetSubtype="0" fill="hold" grpId="0" nodeType="afterEffect">
                                  <p:stCondLst>
                                    <p:cond delay="500"/>
                                  </p:stCondLst>
                                  <p:childTnLst>
                                    <p:set>
                                      <p:cBhvr>
                                        <p:cTn id="37" dur="1" fill="hold">
                                          <p:stCondLst>
                                            <p:cond delay="0"/>
                                          </p:stCondLst>
                                        </p:cTn>
                                        <p:tgtEl>
                                          <p:spTgt spid="38"/>
                                        </p:tgtEl>
                                        <p:attrNameLst>
                                          <p:attrName>style.visibility</p:attrName>
                                        </p:attrNameLst>
                                      </p:cBhvr>
                                      <p:to>
                                        <p:strVal val="visible"/>
                                      </p:to>
                                    </p:set>
                                  </p:childTnLst>
                                </p:cTn>
                              </p:par>
                            </p:childTnLst>
                          </p:cTn>
                        </p:par>
                        <p:par>
                          <p:cTn id="38" fill="hold">
                            <p:stCondLst>
                              <p:cond delay="105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000"/>
                                        <p:tgtEl>
                                          <p:spTgt spid="39"/>
                                        </p:tgtEl>
                                      </p:cBhvr>
                                    </p:animEffect>
                                  </p:childTnLst>
                                </p:cTn>
                              </p:par>
                            </p:childTnLst>
                          </p:cTn>
                        </p:par>
                        <p:par>
                          <p:cTn id="42" fill="hold">
                            <p:stCondLst>
                              <p:cond delay="12500"/>
                            </p:stCondLst>
                            <p:childTnLst>
                              <p:par>
                                <p:cTn id="43" presetID="1" presetClass="entr" presetSubtype="0" fill="hold" grpId="0" nodeType="afterEffect">
                                  <p:stCondLst>
                                    <p:cond delay="50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14" grpId="0" animBg="1"/>
      <p:bldP spid="34" grpId="0" animBg="1"/>
      <p:bldP spid="36" grpId="0" animBg="1"/>
      <p:bldP spid="38"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E36429-8DDC-7745-BB1F-6C257BEBE8E7}"/>
              </a:ext>
            </a:extLst>
          </p:cNvPr>
          <p:cNvSpPr/>
          <p:nvPr/>
        </p:nvSpPr>
        <p:spPr>
          <a:xfrm>
            <a:off x="2316850" y="3759720"/>
            <a:ext cx="1925527" cy="307777"/>
          </a:xfrm>
          <a:prstGeom prst="rect">
            <a:avLst/>
          </a:prstGeom>
        </p:spPr>
        <p:txBody>
          <a:bodyPr wrap="none">
            <a:spAutoFit/>
          </a:bodyPr>
          <a:lstStyle/>
          <a:p>
            <a:pPr lvl="0" algn="ctr">
              <a:buClr>
                <a:schemeClr val="dk1"/>
              </a:buClr>
              <a:buSzPts val="1400"/>
            </a:pPr>
            <a:r>
              <a:rPr lang="en-US" noProof="1">
                <a:solidFill>
                  <a:schemeClr val="bg1"/>
                </a:solidFill>
                <a:latin typeface="Courier" pitchFamily="2" charset="0"/>
              </a:rPr>
              <a:t>II</a:t>
            </a:r>
            <a:r>
              <a:rPr lang="bs-Latn-BA" noProof="1">
                <a:solidFill>
                  <a:schemeClr val="bg1"/>
                </a:solidFill>
                <a:latin typeface="Courier" pitchFamily="2" charset="0"/>
              </a:rPr>
              <a:t>I</a:t>
            </a:r>
            <a:r>
              <a:rPr lang="en-US" noProof="1">
                <a:solidFill>
                  <a:schemeClr val="bg1"/>
                </a:solidFill>
                <a:latin typeface="Courier" pitchFamily="2" charset="0"/>
              </a:rPr>
              <a:t> ciklus studija</a:t>
            </a:r>
            <a:r>
              <a:rPr lang="bs-Latn-BA" noProof="1">
                <a:solidFill>
                  <a:schemeClr val="bg1"/>
                </a:solidFill>
                <a:latin typeface="Courier" pitchFamily="2" charset="0"/>
              </a:rPr>
              <a:t> (PhD)</a:t>
            </a:r>
            <a:r>
              <a:rPr lang="en-US" noProof="1">
                <a:solidFill>
                  <a:schemeClr val="bg1"/>
                </a:solidFill>
                <a:latin typeface="Courier" pitchFamily="2" charset="0"/>
              </a:rPr>
              <a:t> </a:t>
            </a:r>
            <a:endParaRPr lang="en-US" b="1" dirty="0">
              <a:solidFill>
                <a:schemeClr val="bg1"/>
              </a:solidFill>
              <a:latin typeface="Inter"/>
              <a:ea typeface="Inter"/>
              <a:cs typeface="Inter"/>
              <a:sym typeface="Inter"/>
            </a:endParaRPr>
          </a:p>
        </p:txBody>
      </p:sp>
      <p:pic>
        <p:nvPicPr>
          <p:cNvPr id="7" name="Picture 6">
            <a:extLst>
              <a:ext uri="{FF2B5EF4-FFF2-40B4-BE49-F238E27FC236}">
                <a16:creationId xmlns:a16="http://schemas.microsoft.com/office/drawing/2014/main" id="{B65EB012-DA92-8D4D-A640-4FD36675619E}"/>
              </a:ext>
            </a:extLst>
          </p:cNvPr>
          <p:cNvPicPr>
            <a:picLocks noChangeAspect="1"/>
          </p:cNvPicPr>
          <p:nvPr/>
        </p:nvPicPr>
        <p:blipFill rotWithShape="1">
          <a:blip r:embed="rId3"/>
          <a:srcRect l="1666" t="1442" r="1509" b="4733"/>
          <a:stretch/>
        </p:blipFill>
        <p:spPr>
          <a:xfrm>
            <a:off x="873149" y="1410015"/>
            <a:ext cx="5327848" cy="3840171"/>
          </a:xfrm>
          <a:prstGeom prst="rect">
            <a:avLst/>
          </a:prstGeom>
          <a:ln w="127000" cap="sq">
            <a:solidFill>
              <a:srgbClr val="1C75BC"/>
            </a:solidFill>
            <a:miter lim="800000"/>
          </a:ln>
          <a:effectLst>
            <a:outerShdw blurRad="57150" dist="50800" dir="2700000" algn="tl" rotWithShape="0">
              <a:srgbClr val="000000">
                <a:alpha val="40000"/>
              </a:srgbClr>
            </a:outerShdw>
          </a:effectLst>
        </p:spPr>
      </p:pic>
      <p:sp>
        <p:nvSpPr>
          <p:cNvPr id="13" name="Title 1">
            <a:extLst>
              <a:ext uri="{FF2B5EF4-FFF2-40B4-BE49-F238E27FC236}">
                <a16:creationId xmlns:a16="http://schemas.microsoft.com/office/drawing/2014/main" id="{60FA0162-66E0-9548-A4E9-04090E6F56C6}"/>
              </a:ext>
            </a:extLst>
          </p:cNvPr>
          <p:cNvSpPr>
            <a:spLocks noGrp="1"/>
          </p:cNvSpPr>
          <p:nvPr>
            <p:ph type="title"/>
          </p:nvPr>
        </p:nvSpPr>
        <p:spPr>
          <a:xfrm>
            <a:off x="636864" y="365126"/>
            <a:ext cx="8280000" cy="720000"/>
          </a:xfrm>
          <a:solidFill>
            <a:srgbClr val="747C92"/>
          </a:solidFill>
        </p:spPr>
        <p:txBody>
          <a:bodyPr lIns="360000">
            <a:normAutofit/>
          </a:bodyPr>
          <a:lstStyle/>
          <a:p>
            <a:r>
              <a:rPr lang="en-US" sz="4000" noProof="1">
                <a:solidFill>
                  <a:schemeClr val="bg1"/>
                </a:solidFill>
                <a:latin typeface="FSFrutigerBold" pitchFamily="2" charset="77"/>
              </a:rPr>
              <a:t>O Odsjeku</a:t>
            </a:r>
          </a:p>
        </p:txBody>
      </p:sp>
      <p:sp>
        <p:nvSpPr>
          <p:cNvPr id="14" name="Google Shape;368;p38">
            <a:extLst>
              <a:ext uri="{FF2B5EF4-FFF2-40B4-BE49-F238E27FC236}">
                <a16:creationId xmlns:a16="http://schemas.microsoft.com/office/drawing/2014/main" id="{703D6134-0FF3-3542-9F44-3718A375FD3A}"/>
              </a:ext>
            </a:extLst>
          </p:cNvPr>
          <p:cNvSpPr txBox="1"/>
          <p:nvPr/>
        </p:nvSpPr>
        <p:spPr>
          <a:xfrm>
            <a:off x="6524045" y="1164254"/>
            <a:ext cx="5658328" cy="4890779"/>
          </a:xfrm>
          <a:prstGeom prst="rect">
            <a:avLst/>
          </a:prstGeom>
          <a:noFill/>
          <a:ln>
            <a:noFill/>
          </a:ln>
        </p:spPr>
        <p:txBody>
          <a:bodyPr spcFirstLastPara="1" wrap="square" lIns="0" tIns="0" rIns="0" bIns="0" anchor="t" anchorCtr="0">
            <a:noAutofit/>
          </a:bodyPr>
          <a:lstStyle/>
          <a:p>
            <a:pPr>
              <a:lnSpc>
                <a:spcPct val="150000"/>
              </a:lnSpc>
            </a:pPr>
            <a:r>
              <a:rPr lang="bs-Latn-BA" b="1" dirty="0">
                <a:solidFill>
                  <a:srgbClr val="F15A3C"/>
                </a:solidFill>
                <a:latin typeface="FRUTIGER ROMAN" panose="02000500050000020004" pitchFamily="2" charset="77"/>
              </a:rPr>
              <a:t>Članice / članovi Odsjeka danas: </a:t>
            </a:r>
            <a:endParaRPr lang="bs-Latn-BA" sz="1600" noProof="1">
              <a:latin typeface="Frutiger Roman" panose="02000500050000020004" pitchFamily="2" charset="77"/>
            </a:endParaRPr>
          </a:p>
          <a:p>
            <a:pPr>
              <a:lnSpc>
                <a:spcPct val="150000"/>
              </a:lnSpc>
            </a:pPr>
            <a:r>
              <a:rPr lang="bs-Latn-BA" sz="1050" b="1" noProof="1">
                <a:solidFill>
                  <a:srgbClr val="11113B"/>
                </a:solidFill>
                <a:latin typeface="FRUTIGER ROMAN" panose="02000500050000020004" pitchFamily="2" charset="77"/>
              </a:rPr>
              <a:t>dr. Nina Alihodžić</a:t>
            </a:r>
            <a:r>
              <a:rPr lang="bs-Latn-BA" sz="1050" noProof="1">
                <a:solidFill>
                  <a:srgbClr val="11113B"/>
                </a:solidFill>
                <a:latin typeface="Frutiger Roman" panose="02000500050000020004" pitchFamily="2" charset="77"/>
              </a:rPr>
              <a:t>, vanredna profesorica, </a:t>
            </a:r>
          </a:p>
          <a:p>
            <a:pPr>
              <a:lnSpc>
                <a:spcPct val="150000"/>
              </a:lnSpc>
            </a:pPr>
            <a:r>
              <a:rPr lang="bs-Latn-BA" sz="1050" b="1" noProof="1">
                <a:solidFill>
                  <a:srgbClr val="11113B"/>
                </a:solidFill>
                <a:latin typeface="FRUTIGER ROMAN" panose="02000500050000020004" pitchFamily="2" charset="77"/>
              </a:rPr>
              <a:t>dr. Adisa Bašić</a:t>
            </a:r>
            <a:r>
              <a:rPr lang="bs-Latn-BA" sz="1050" noProof="1">
                <a:solidFill>
                  <a:srgbClr val="11113B"/>
                </a:solidFill>
                <a:latin typeface="Frutiger Roman" panose="02000500050000020004" pitchFamily="2" charset="77"/>
              </a:rPr>
              <a:t>, docentica,</a:t>
            </a:r>
            <a:r>
              <a:rPr lang="bs-Latn-BA" sz="1050" b="1" noProof="1">
                <a:solidFill>
                  <a:srgbClr val="11113B"/>
                </a:solidFill>
                <a:latin typeface="FRUTIGER ROMAN" panose="02000500050000020004" pitchFamily="2" charset="77"/>
              </a:rPr>
              <a:t> </a:t>
            </a:r>
          </a:p>
          <a:p>
            <a:pPr>
              <a:lnSpc>
                <a:spcPct val="150000"/>
              </a:lnSpc>
            </a:pPr>
            <a:r>
              <a:rPr lang="bs-Latn-BA" sz="1050" b="1" noProof="1">
                <a:solidFill>
                  <a:srgbClr val="11113B"/>
                </a:solidFill>
                <a:latin typeface="FRUTIGER ROMAN" panose="02000500050000020004" pitchFamily="2" charset="77"/>
              </a:rPr>
              <a:t>dr. Almir Bašović</a:t>
            </a:r>
            <a:r>
              <a:rPr lang="bs-Latn-BA" sz="1050" noProof="1">
                <a:solidFill>
                  <a:srgbClr val="11113B"/>
                </a:solidFill>
                <a:latin typeface="Frutiger Roman" panose="02000500050000020004" pitchFamily="2" charset="77"/>
              </a:rPr>
              <a:t>, vanredni profesor, </a:t>
            </a:r>
          </a:p>
          <a:p>
            <a:pPr>
              <a:lnSpc>
                <a:spcPct val="150000"/>
              </a:lnSpc>
            </a:pPr>
            <a:r>
              <a:rPr lang="bs-Latn-BA" sz="1050" b="1" noProof="1">
                <a:solidFill>
                  <a:srgbClr val="11113B"/>
                </a:solidFill>
                <a:latin typeface="FRUTIGER ROMAN" panose="02000500050000020004" pitchFamily="2" charset="77"/>
              </a:rPr>
              <a:t>Matija Bošnjak</a:t>
            </a:r>
            <a:r>
              <a:rPr lang="bs-Latn-BA" sz="1050" noProof="1">
                <a:solidFill>
                  <a:srgbClr val="11113B"/>
                </a:solidFill>
                <a:latin typeface="Frutiger Roman" panose="02000500050000020004" pitchFamily="2" charset="77"/>
              </a:rPr>
              <a:t>, magistar struke,</a:t>
            </a:r>
          </a:p>
          <a:p>
            <a:pPr>
              <a:lnSpc>
                <a:spcPct val="150000"/>
              </a:lnSpc>
            </a:pPr>
            <a:r>
              <a:rPr lang="bs-Latn-BA" sz="1050" b="1" noProof="1">
                <a:solidFill>
                  <a:srgbClr val="11113B"/>
                </a:solidFill>
                <a:latin typeface="FRUTIGER ROMAN" panose="02000500050000020004" pitchFamily="2" charset="77"/>
              </a:rPr>
              <a:t>dr. Ajla Demiragić</a:t>
            </a:r>
            <a:r>
              <a:rPr lang="bs-Latn-BA" sz="1050" noProof="1">
                <a:solidFill>
                  <a:srgbClr val="11113B"/>
                </a:solidFill>
                <a:latin typeface="Frutiger Roman" panose="02000500050000020004" pitchFamily="2" charset="77"/>
              </a:rPr>
              <a:t>, vanredna profesorica, </a:t>
            </a:r>
          </a:p>
          <a:p>
            <a:pPr>
              <a:lnSpc>
                <a:spcPct val="150000"/>
              </a:lnSpc>
            </a:pPr>
            <a:r>
              <a:rPr lang="bs-Latn-BA" sz="1050" b="1" noProof="1">
                <a:solidFill>
                  <a:srgbClr val="11113B"/>
                </a:solidFill>
                <a:latin typeface="FRUTIGER ROMAN" panose="02000500050000020004" pitchFamily="2" charset="77"/>
              </a:rPr>
              <a:t>dr. Senada Dizdar</a:t>
            </a:r>
            <a:r>
              <a:rPr lang="bs-Latn-BA" sz="1050" noProof="1">
                <a:solidFill>
                  <a:srgbClr val="11113B"/>
                </a:solidFill>
                <a:latin typeface="Frutiger Roman" panose="02000500050000020004" pitchFamily="2" charset="77"/>
              </a:rPr>
              <a:t>, redovna profesorica, </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Muhamed Dželilović</a:t>
            </a:r>
            <a:r>
              <a:rPr lang="bs-Latn-BA" sz="1050" noProof="1">
                <a:solidFill>
                  <a:srgbClr val="11113B"/>
                </a:solidFill>
                <a:latin typeface="Frutiger Roman" panose="02000500050000020004" pitchFamily="2" charset="77"/>
              </a:rPr>
              <a:t>, redovni profesor, </a:t>
            </a:r>
          </a:p>
          <a:p>
            <a:pPr>
              <a:lnSpc>
                <a:spcPct val="150000"/>
              </a:lnSpc>
            </a:pPr>
            <a:r>
              <a:rPr lang="bs-Latn-BA" sz="1050" b="1" noProof="1">
                <a:solidFill>
                  <a:srgbClr val="11113B"/>
                </a:solidFill>
                <a:latin typeface="FRUTIGER ROMAN" panose="02000500050000020004" pitchFamily="2" charset="77"/>
              </a:rPr>
              <a:t>dr. Lejla Hajdarpašić</a:t>
            </a:r>
            <a:r>
              <a:rPr lang="bs-Latn-BA" sz="1050" noProof="1">
                <a:solidFill>
                  <a:srgbClr val="11113B"/>
                </a:solidFill>
                <a:latin typeface="Frutiger Roman" panose="02000500050000020004" pitchFamily="2" charset="77"/>
              </a:rPr>
              <a:t>, vanredna profesorica, </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Mario Hibert</a:t>
            </a:r>
            <a:r>
              <a:rPr lang="bs-Latn-BA" sz="1050" noProof="1">
                <a:solidFill>
                  <a:srgbClr val="11113B"/>
                </a:solidFill>
                <a:latin typeface="Frutiger Roman" panose="02000500050000020004" pitchFamily="2" charset="77"/>
              </a:rPr>
              <a:t>, vanredni profesor, </a:t>
            </a:r>
            <a:endParaRPr lang="bs-Latn-BA" sz="1050" b="1" noProof="1">
              <a:solidFill>
                <a:srgbClr val="11113B"/>
              </a:solidFill>
              <a:latin typeface="Frutiger Roman" panose="02000500050000020004" pitchFamily="2" charset="77"/>
            </a:endParaRPr>
          </a:p>
          <a:p>
            <a:pPr>
              <a:lnSpc>
                <a:spcPct val="150000"/>
              </a:lnSpc>
            </a:pPr>
            <a:r>
              <a:rPr lang="bs-Latn-BA" sz="1050" b="1" noProof="1">
                <a:solidFill>
                  <a:srgbClr val="11113B"/>
                </a:solidFill>
                <a:latin typeface="FRUTIGER ROMAN" panose="02000500050000020004" pitchFamily="2" charset="77"/>
              </a:rPr>
              <a:t>dr. Dževad Karahasan</a:t>
            </a:r>
            <a:r>
              <a:rPr lang="bs-Latn-BA" sz="1050" noProof="1">
                <a:solidFill>
                  <a:srgbClr val="11113B"/>
                </a:solidFill>
                <a:latin typeface="Frutiger Roman" panose="02000500050000020004" pitchFamily="2" charset="77"/>
              </a:rPr>
              <a:t>, akademik i redovni profesor, </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Marina </a:t>
            </a:r>
            <a:r>
              <a:rPr lang="bs-Latn-BA" sz="1050" b="1" noProof="1">
                <a:solidFill>
                  <a:srgbClr val="11113B"/>
                </a:solidFill>
                <a:latin typeface="Frutiger Roman" panose="02000500050000020004" pitchFamily="2" charset="77"/>
              </a:rPr>
              <a:t>Katnić-Bakaršić</a:t>
            </a:r>
            <a:r>
              <a:rPr lang="bs-Latn-BA" sz="1050" noProof="1">
                <a:solidFill>
                  <a:srgbClr val="11113B"/>
                </a:solidFill>
                <a:latin typeface="Frutiger Roman" panose="02000500050000020004" pitchFamily="2" charset="77"/>
              </a:rPr>
              <a:t>, akademkinja i redovna profesorica,</a:t>
            </a:r>
            <a:r>
              <a:rPr lang="bs-Latn-BA" sz="1050" b="1" noProof="1">
                <a:solidFill>
                  <a:srgbClr val="11113B"/>
                </a:solidFill>
                <a:latin typeface="FRUTIGER ROMAN" panose="02000500050000020004" pitchFamily="2" charset="77"/>
              </a:rPr>
              <a:t> </a:t>
            </a:r>
          </a:p>
          <a:p>
            <a:pPr>
              <a:lnSpc>
                <a:spcPct val="150000"/>
              </a:lnSpc>
            </a:pPr>
            <a:r>
              <a:rPr lang="bs-Latn-BA" sz="1050" b="1" noProof="1">
                <a:solidFill>
                  <a:srgbClr val="11113B"/>
                </a:solidFill>
                <a:latin typeface="FRUTIGER ROMAN" panose="02000500050000020004" pitchFamily="2" charset="77"/>
              </a:rPr>
              <a:t>Džejla Khattab</a:t>
            </a:r>
            <a:r>
              <a:rPr lang="bs-Latn-BA" sz="1050" noProof="1">
                <a:solidFill>
                  <a:srgbClr val="11113B"/>
                </a:solidFill>
                <a:latin typeface="Frutiger Roman" panose="02000500050000020004" pitchFamily="2" charset="77"/>
              </a:rPr>
              <a:t>, magistrica struke</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Fahrudin Kujundžić</a:t>
            </a:r>
            <a:r>
              <a:rPr lang="bs-Latn-BA" sz="1050" noProof="1">
                <a:solidFill>
                  <a:srgbClr val="11113B"/>
                </a:solidFill>
                <a:latin typeface="Frutiger Roman" panose="02000500050000020004" pitchFamily="2" charset="77"/>
              </a:rPr>
              <a:t>, magistar struke</a:t>
            </a:r>
          </a:p>
          <a:p>
            <a:pPr>
              <a:lnSpc>
                <a:spcPct val="150000"/>
              </a:lnSpc>
            </a:pPr>
            <a:r>
              <a:rPr lang="bs-Latn-BA" sz="1050" b="1" noProof="1">
                <a:solidFill>
                  <a:srgbClr val="11113B"/>
                </a:solidFill>
                <a:latin typeface="FRUTIGER ROMAN" panose="02000500050000020004" pitchFamily="2" charset="77"/>
              </a:rPr>
              <a:t>Feđa Kulenović</a:t>
            </a:r>
            <a:r>
              <a:rPr lang="bs-Latn-BA" sz="1050" noProof="1">
                <a:solidFill>
                  <a:srgbClr val="11113B"/>
                </a:solidFill>
                <a:latin typeface="Frutiger Roman" panose="02000500050000020004" pitchFamily="2" charset="77"/>
              </a:rPr>
              <a:t>, magistar struke</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Lejla Kodrić Zaimović</a:t>
            </a:r>
            <a:r>
              <a:rPr lang="bs-Latn-BA" sz="1050" noProof="1">
                <a:solidFill>
                  <a:srgbClr val="11113B"/>
                </a:solidFill>
                <a:latin typeface="Frutiger Roman" panose="02000500050000020004" pitchFamily="2" charset="77"/>
              </a:rPr>
              <a:t>, vanredna profesorica, </a:t>
            </a:r>
          </a:p>
          <a:p>
            <a:pPr>
              <a:lnSpc>
                <a:spcPct val="150000"/>
              </a:lnSpc>
            </a:pPr>
            <a:r>
              <a:rPr lang="bs-Latn-BA" sz="1050" b="1" noProof="1">
                <a:solidFill>
                  <a:srgbClr val="11113B"/>
                </a:solidFill>
                <a:latin typeface="FRUTIGER ROMAN" panose="02000500050000020004" pitchFamily="2" charset="77"/>
              </a:rPr>
              <a:t>dr. Andrea Lešić-Thomas</a:t>
            </a:r>
            <a:r>
              <a:rPr lang="bs-Latn-BA" sz="1050" noProof="1">
                <a:solidFill>
                  <a:srgbClr val="11113B"/>
                </a:solidFill>
                <a:latin typeface="Frutiger Roman" panose="02000500050000020004" pitchFamily="2" charset="77"/>
              </a:rPr>
              <a:t>, vanredna profesorica i </a:t>
            </a:r>
          </a:p>
          <a:p>
            <a:pPr>
              <a:lnSpc>
                <a:spcPct val="150000"/>
              </a:lnSpc>
            </a:pPr>
            <a:r>
              <a:rPr lang="bs-Latn-BA" sz="1050" b="1" noProof="1">
                <a:solidFill>
                  <a:srgbClr val="11113B"/>
                </a:solidFill>
                <a:latin typeface="FRUTIGER ROMAN" panose="02000500050000020004" pitchFamily="2" charset="77"/>
              </a:rPr>
              <a:t>dr. Edin Pobrić</a:t>
            </a:r>
            <a:r>
              <a:rPr lang="bs-Latn-BA" sz="1050" noProof="1">
                <a:solidFill>
                  <a:srgbClr val="11113B"/>
                </a:solidFill>
                <a:latin typeface="Frutiger Roman" panose="02000500050000020004" pitchFamily="2" charset="77"/>
              </a:rPr>
              <a:t>, redovni profesor </a:t>
            </a:r>
            <a:br>
              <a:rPr lang="bs-Latn-BA" sz="1050" noProof="1">
                <a:solidFill>
                  <a:srgbClr val="11113B"/>
                </a:solidFill>
                <a:latin typeface="Frutiger Roman" panose="02000500050000020004" pitchFamily="2" charset="77"/>
              </a:rPr>
            </a:br>
            <a:br>
              <a:rPr lang="bs-Latn-BA" sz="1050" noProof="1">
                <a:solidFill>
                  <a:srgbClr val="11113B"/>
                </a:solidFill>
                <a:latin typeface="Frutiger Roman" panose="02000500050000020004" pitchFamily="2" charset="77"/>
              </a:rPr>
            </a:br>
            <a:endParaRPr lang="bs-Latn-BA" sz="1050" noProof="1">
              <a:solidFill>
                <a:srgbClr val="11113B"/>
              </a:solidFill>
              <a:latin typeface="Frutiger Roman" panose="02000500050000020004" pitchFamily="2" charset="77"/>
            </a:endParaRPr>
          </a:p>
        </p:txBody>
      </p:sp>
      <p:sp>
        <p:nvSpPr>
          <p:cNvPr id="17" name="Title 1">
            <a:extLst>
              <a:ext uri="{FF2B5EF4-FFF2-40B4-BE49-F238E27FC236}">
                <a16:creationId xmlns:a16="http://schemas.microsoft.com/office/drawing/2014/main" id="{FDF7B722-A03B-134C-B312-D7A5ED96C796}"/>
              </a:ext>
            </a:extLst>
          </p:cNvPr>
          <p:cNvSpPr txBox="1">
            <a:spLocks/>
          </p:cNvSpPr>
          <p:nvPr/>
        </p:nvSpPr>
        <p:spPr>
          <a:xfrm>
            <a:off x="229211" y="5741103"/>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
        <p:nvSpPr>
          <p:cNvPr id="24" name="Title 1">
            <a:extLst>
              <a:ext uri="{FF2B5EF4-FFF2-40B4-BE49-F238E27FC236}">
                <a16:creationId xmlns:a16="http://schemas.microsoft.com/office/drawing/2014/main" id="{7E89156F-1CB7-8A4F-BF84-2381305E0B26}"/>
              </a:ext>
            </a:extLst>
          </p:cNvPr>
          <p:cNvSpPr txBox="1">
            <a:spLocks/>
          </p:cNvSpPr>
          <p:nvPr/>
        </p:nvSpPr>
        <p:spPr>
          <a:xfrm>
            <a:off x="229211" y="6390411"/>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262898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6" name="TextBox 5">
            <a:extLst>
              <a:ext uri="{FF2B5EF4-FFF2-40B4-BE49-F238E27FC236}">
                <a16:creationId xmlns:a16="http://schemas.microsoft.com/office/drawing/2014/main" id="{5F604F70-C246-8A4B-B286-836124A7156A}"/>
              </a:ext>
            </a:extLst>
          </p:cNvPr>
          <p:cNvSpPr txBox="1"/>
          <p:nvPr/>
        </p:nvSpPr>
        <p:spPr>
          <a:xfrm>
            <a:off x="4513682"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STUDIJSKI PROGRAMI</a:t>
            </a:r>
            <a:endParaRPr lang="en-US" sz="4800" b="1" dirty="0">
              <a:solidFill>
                <a:srgbClr val="11113B"/>
              </a:solidFill>
              <a:latin typeface="FSFrutigerBold" pitchFamily="2" charset="77"/>
            </a:endParaRPr>
          </a:p>
        </p:txBody>
      </p:sp>
      <p:sp>
        <p:nvSpPr>
          <p:cNvPr id="10" name="Title 1">
            <a:extLst>
              <a:ext uri="{FF2B5EF4-FFF2-40B4-BE49-F238E27FC236}">
                <a16:creationId xmlns:a16="http://schemas.microsoft.com/office/drawing/2014/main" id="{3430231A-1725-EB4E-AAA7-C293E744FFCA}"/>
              </a:ext>
            </a:extLst>
          </p:cNvPr>
          <p:cNvSpPr txBox="1">
            <a:spLocks/>
          </p:cNvSpPr>
          <p:nvPr/>
        </p:nvSpPr>
        <p:spPr>
          <a:xfrm>
            <a:off x="229211" y="5662600"/>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rgbClr val="11113B"/>
              </a:solidFill>
              <a:latin typeface="Frutiger Roman" panose="02000500050000020004" pitchFamily="2" charset="77"/>
              <a:cs typeface="Bangla MN" pitchFamily="2" charset="0"/>
            </a:endParaRPr>
          </a:p>
        </p:txBody>
      </p:sp>
      <p:sp>
        <p:nvSpPr>
          <p:cNvPr id="13" name="Title 1">
            <a:extLst>
              <a:ext uri="{FF2B5EF4-FFF2-40B4-BE49-F238E27FC236}">
                <a16:creationId xmlns:a16="http://schemas.microsoft.com/office/drawing/2014/main" id="{3D1BED04-28DB-044A-BDA9-61ABFC943DF5}"/>
              </a:ext>
            </a:extLst>
          </p:cNvPr>
          <p:cNvSpPr txBox="1">
            <a:spLocks/>
          </p:cNvSpPr>
          <p:nvPr/>
        </p:nvSpPr>
        <p:spPr>
          <a:xfrm>
            <a:off x="229211" y="5013292"/>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rgbClr val="11113B"/>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386451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94;p43">
            <a:extLst>
              <a:ext uri="{FF2B5EF4-FFF2-40B4-BE49-F238E27FC236}">
                <a16:creationId xmlns:a16="http://schemas.microsoft.com/office/drawing/2014/main" id="{90A3D0F5-32DE-E34E-99B5-1E74BF8C66B2}"/>
              </a:ext>
            </a:extLst>
          </p:cNvPr>
          <p:cNvGrpSpPr/>
          <p:nvPr/>
        </p:nvGrpSpPr>
        <p:grpSpPr>
          <a:xfrm>
            <a:off x="1665915" y="2629859"/>
            <a:ext cx="4648199" cy="1886916"/>
            <a:chOff x="3778727" y="4460423"/>
            <a:chExt cx="720160" cy="362629"/>
          </a:xfrm>
        </p:grpSpPr>
        <p:sp>
          <p:nvSpPr>
            <p:cNvPr id="7" name="Google Shape;497;p43">
              <a:extLst>
                <a:ext uri="{FF2B5EF4-FFF2-40B4-BE49-F238E27FC236}">
                  <a16:creationId xmlns:a16="http://schemas.microsoft.com/office/drawing/2014/main" id="{B2B3A329-5F17-544D-9AAB-F75F62AB5820}"/>
                </a:ext>
              </a:extLst>
            </p:cNvPr>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rgbClr val="1C75B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Inter"/>
                <a:ea typeface="Inter"/>
                <a:cs typeface="Inter"/>
                <a:sym typeface="Inter"/>
              </a:endParaRPr>
            </a:p>
          </p:txBody>
        </p:sp>
        <p:sp>
          <p:nvSpPr>
            <p:cNvPr id="8" name="Google Shape;498;p43">
              <a:extLst>
                <a:ext uri="{FF2B5EF4-FFF2-40B4-BE49-F238E27FC236}">
                  <a16:creationId xmlns:a16="http://schemas.microsoft.com/office/drawing/2014/main" id="{2C523121-F091-6948-8012-24670B065AFF}"/>
                </a:ext>
              </a:extLst>
            </p:cNvPr>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rgbClr val="F15A3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bs-Latn-BA" sz="1200" b="1" i="0" u="none" strike="noStrike" cap="none" dirty="0">
                  <a:solidFill>
                    <a:schemeClr val="lt1"/>
                  </a:solidFill>
                  <a:latin typeface="Inter"/>
                  <a:ea typeface="Inter"/>
                  <a:cs typeface="Inter"/>
                  <a:sym typeface="Inter"/>
                </a:rPr>
                <a:t>  </a:t>
              </a:r>
              <a:endParaRPr sz="1200" b="1" i="0" u="none" strike="noStrike" cap="none" dirty="0">
                <a:solidFill>
                  <a:schemeClr val="lt1"/>
                </a:solidFill>
                <a:latin typeface="Inter"/>
                <a:ea typeface="Inter"/>
                <a:cs typeface="Inter"/>
                <a:sym typeface="Inter"/>
              </a:endParaRPr>
            </a:p>
          </p:txBody>
        </p:sp>
        <p:sp>
          <p:nvSpPr>
            <p:cNvPr id="9" name="Google Shape;499;p43">
              <a:extLst>
                <a:ext uri="{FF2B5EF4-FFF2-40B4-BE49-F238E27FC236}">
                  <a16:creationId xmlns:a16="http://schemas.microsoft.com/office/drawing/2014/main" id="{65F6EF21-54B2-8F4B-B660-4C3DC152A11E}"/>
                </a:ext>
              </a:extLst>
            </p:cNvPr>
            <p:cNvSpPr/>
            <p:nvPr/>
          </p:nvSpPr>
          <p:spPr>
            <a:xfrm>
              <a:off x="3824828" y="4614705"/>
              <a:ext cx="629543" cy="115145"/>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rgbClr val="002060"/>
            </a:solidFill>
            <a:ln>
              <a:noFill/>
            </a:ln>
          </p:spPr>
          <p:txBody>
            <a:bodyPr spcFirstLastPara="1" wrap="square" lIns="68575" tIns="34275" rIns="68575" bIns="34275" anchor="ctr" anchorCtr="0">
              <a:noAutofit/>
            </a:bodyPr>
            <a:lstStyle/>
            <a:p>
              <a:pPr lvl="0" algn="ctr">
                <a:buClr>
                  <a:schemeClr val="dk1"/>
                </a:buClr>
                <a:buSzPts val="1400"/>
              </a:pPr>
              <a:r>
                <a:rPr lang="en-US" sz="1600" noProof="1">
                  <a:solidFill>
                    <a:schemeClr val="bg1"/>
                  </a:solidFill>
                  <a:latin typeface="Frutiger Roman" panose="02000500050000020004" pitchFamily="2" charset="77"/>
                </a:rPr>
                <a:t>II ciklus studija</a:t>
              </a:r>
              <a:r>
                <a:rPr lang="bs-Latn-BA" sz="1600" noProof="1">
                  <a:solidFill>
                    <a:schemeClr val="bg1"/>
                  </a:solidFill>
                  <a:latin typeface="Frutiger Roman" panose="02000500050000020004" pitchFamily="2" charset="77"/>
                </a:rPr>
                <a:t> (MA)</a:t>
              </a:r>
              <a:endParaRPr sz="1600" b="1" i="0" u="none" strike="noStrike" cap="none" dirty="0">
                <a:solidFill>
                  <a:schemeClr val="bg1"/>
                </a:solidFill>
                <a:latin typeface="FRUTIGER ROMAN" panose="02000500050000020004" pitchFamily="2" charset="77"/>
                <a:ea typeface="Inter"/>
                <a:cs typeface="Inter"/>
                <a:sym typeface="Inter"/>
              </a:endParaRPr>
            </a:p>
          </p:txBody>
        </p:sp>
        <p:sp>
          <p:nvSpPr>
            <p:cNvPr id="10" name="Google Shape;501;p43">
              <a:extLst>
                <a:ext uri="{FF2B5EF4-FFF2-40B4-BE49-F238E27FC236}">
                  <a16:creationId xmlns:a16="http://schemas.microsoft.com/office/drawing/2014/main" id="{0A7DE692-D87A-1742-9053-27AE3CA4E544}"/>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Inter"/>
                <a:ea typeface="Inter"/>
                <a:cs typeface="Inter"/>
                <a:sym typeface="Inter"/>
              </a:endParaRPr>
            </a:p>
          </p:txBody>
        </p:sp>
      </p:grpSp>
      <p:cxnSp>
        <p:nvCxnSpPr>
          <p:cNvPr id="11" name="Google Shape;502;p43">
            <a:extLst>
              <a:ext uri="{FF2B5EF4-FFF2-40B4-BE49-F238E27FC236}">
                <a16:creationId xmlns:a16="http://schemas.microsoft.com/office/drawing/2014/main" id="{222ACF07-DF82-1349-8E7C-C94F023B196E}"/>
              </a:ext>
            </a:extLst>
          </p:cNvPr>
          <p:cNvCxnSpPr>
            <a:cxnSpLocks/>
          </p:cNvCxnSpPr>
          <p:nvPr/>
        </p:nvCxnSpPr>
        <p:spPr>
          <a:xfrm>
            <a:off x="5974595" y="3275592"/>
            <a:ext cx="1361525" cy="0"/>
          </a:xfrm>
          <a:prstGeom prst="straightConnector1">
            <a:avLst/>
          </a:prstGeom>
          <a:noFill/>
          <a:ln w="9525" cap="flat" cmpd="sng">
            <a:solidFill>
              <a:srgbClr val="11113B"/>
            </a:solidFill>
            <a:prstDash val="solid"/>
            <a:round/>
            <a:headEnd type="oval" w="med" len="med"/>
            <a:tailEnd type="oval" w="med" len="med"/>
          </a:ln>
        </p:spPr>
      </p:cxnSp>
      <p:sp>
        <p:nvSpPr>
          <p:cNvPr id="12" name="Google Shape;503;p43">
            <a:extLst>
              <a:ext uri="{FF2B5EF4-FFF2-40B4-BE49-F238E27FC236}">
                <a16:creationId xmlns:a16="http://schemas.microsoft.com/office/drawing/2014/main" id="{6BA4FA18-900F-8843-9C2D-47707D1067BE}"/>
              </a:ext>
            </a:extLst>
          </p:cNvPr>
          <p:cNvSpPr txBox="1"/>
          <p:nvPr/>
        </p:nvSpPr>
        <p:spPr>
          <a:xfrm>
            <a:off x="6541857" y="2801346"/>
            <a:ext cx="3589897" cy="3573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000" dirty="0">
              <a:solidFill>
                <a:schemeClr val="dk2"/>
              </a:solidFill>
              <a:latin typeface="Inter"/>
              <a:ea typeface="Inter"/>
              <a:cs typeface="Inter"/>
              <a:sym typeface="Inter"/>
            </a:endParaRPr>
          </a:p>
        </p:txBody>
      </p:sp>
      <p:cxnSp>
        <p:nvCxnSpPr>
          <p:cNvPr id="13" name="Google Shape;504;p43">
            <a:extLst>
              <a:ext uri="{FF2B5EF4-FFF2-40B4-BE49-F238E27FC236}">
                <a16:creationId xmlns:a16="http://schemas.microsoft.com/office/drawing/2014/main" id="{D4544DCD-6110-1141-AC81-781B900CC3A1}"/>
              </a:ext>
            </a:extLst>
          </p:cNvPr>
          <p:cNvCxnSpPr>
            <a:cxnSpLocks/>
          </p:cNvCxnSpPr>
          <p:nvPr/>
        </p:nvCxnSpPr>
        <p:spPr>
          <a:xfrm>
            <a:off x="5774018" y="3746642"/>
            <a:ext cx="1562102" cy="0"/>
          </a:xfrm>
          <a:prstGeom prst="straightConnector1">
            <a:avLst/>
          </a:prstGeom>
          <a:noFill/>
          <a:ln w="9525" cap="flat" cmpd="sng">
            <a:solidFill>
              <a:schemeClr val="accent2"/>
            </a:solidFill>
            <a:prstDash val="solid"/>
            <a:round/>
            <a:headEnd type="oval" w="med" len="med"/>
            <a:tailEnd type="oval" w="med" len="med"/>
          </a:ln>
        </p:spPr>
      </p:cxnSp>
      <p:sp>
        <p:nvSpPr>
          <p:cNvPr id="14" name="Google Shape;505;p43">
            <a:extLst>
              <a:ext uri="{FF2B5EF4-FFF2-40B4-BE49-F238E27FC236}">
                <a16:creationId xmlns:a16="http://schemas.microsoft.com/office/drawing/2014/main" id="{5D6AEC4D-0640-204E-9200-D4574294ACD4}"/>
              </a:ext>
            </a:extLst>
          </p:cNvPr>
          <p:cNvSpPr txBox="1"/>
          <p:nvPr/>
        </p:nvSpPr>
        <p:spPr>
          <a:xfrm>
            <a:off x="7556772" y="3433691"/>
            <a:ext cx="3589897" cy="580156"/>
          </a:xfrm>
          <a:prstGeom prst="rect">
            <a:avLst/>
          </a:prstGeom>
          <a:noFill/>
          <a:ln>
            <a:noFill/>
          </a:ln>
        </p:spPr>
        <p:txBody>
          <a:bodyPr spcFirstLastPara="1" wrap="square" lIns="0" tIns="0" rIns="0" bIns="0" anchor="ctr" anchorCtr="0">
            <a:noAutofit/>
          </a:bodyPr>
          <a:lstStyle/>
          <a:p>
            <a:r>
              <a:rPr lang="bs-Latn-BA" sz="1300" dirty="0">
                <a:solidFill>
                  <a:srgbClr val="F15A3C"/>
                </a:solidFill>
                <a:latin typeface="Frutiger Roman" panose="02000500050000020004" pitchFamily="2" charset="77"/>
              </a:rPr>
              <a:t>u trajanju od 2 godine (120 ECTS), nakon kojeg se stječe zvanje magistra struke</a:t>
            </a:r>
            <a:endParaRPr lang="en-US" sz="1300" dirty="0">
              <a:solidFill>
                <a:srgbClr val="F15A3C"/>
              </a:solidFill>
              <a:latin typeface="Frutiger Roman" panose="02000500050000020004" pitchFamily="2" charset="77"/>
            </a:endParaRPr>
          </a:p>
        </p:txBody>
      </p:sp>
      <p:cxnSp>
        <p:nvCxnSpPr>
          <p:cNvPr id="15" name="Google Shape;506;p43">
            <a:extLst>
              <a:ext uri="{FF2B5EF4-FFF2-40B4-BE49-F238E27FC236}">
                <a16:creationId xmlns:a16="http://schemas.microsoft.com/office/drawing/2014/main" id="{ED0394AE-1775-B14C-B5DF-D5F74BAE612D}"/>
              </a:ext>
            </a:extLst>
          </p:cNvPr>
          <p:cNvCxnSpPr>
            <a:cxnSpLocks/>
          </p:cNvCxnSpPr>
          <p:nvPr/>
        </p:nvCxnSpPr>
        <p:spPr>
          <a:xfrm>
            <a:off x="5489191" y="4145710"/>
            <a:ext cx="1846929" cy="0"/>
          </a:xfrm>
          <a:prstGeom prst="straightConnector1">
            <a:avLst/>
          </a:prstGeom>
          <a:noFill/>
          <a:ln w="9525" cap="flat" cmpd="sng">
            <a:solidFill>
              <a:srgbClr val="1C75BC"/>
            </a:solidFill>
            <a:prstDash val="solid"/>
            <a:round/>
            <a:headEnd type="oval" w="med" len="med"/>
            <a:tailEnd type="oval" w="med" len="med"/>
          </a:ln>
        </p:spPr>
      </p:cxnSp>
      <p:sp>
        <p:nvSpPr>
          <p:cNvPr id="16" name="Google Shape;507;p43">
            <a:extLst>
              <a:ext uri="{FF2B5EF4-FFF2-40B4-BE49-F238E27FC236}">
                <a16:creationId xmlns:a16="http://schemas.microsoft.com/office/drawing/2014/main" id="{E52C95F9-5E5E-F24E-9986-6E1C1AE95277}"/>
              </a:ext>
            </a:extLst>
          </p:cNvPr>
          <p:cNvSpPr txBox="1"/>
          <p:nvPr/>
        </p:nvSpPr>
        <p:spPr>
          <a:xfrm>
            <a:off x="7557019" y="3936619"/>
            <a:ext cx="3589897" cy="580156"/>
          </a:xfrm>
          <a:prstGeom prst="rect">
            <a:avLst/>
          </a:prstGeom>
          <a:noFill/>
          <a:ln>
            <a:noFill/>
          </a:ln>
        </p:spPr>
        <p:txBody>
          <a:bodyPr spcFirstLastPara="1" wrap="square" lIns="0" tIns="0" rIns="0" bIns="0" anchor="ctr" anchorCtr="0">
            <a:noAutofit/>
          </a:bodyPr>
          <a:lstStyle/>
          <a:p>
            <a:r>
              <a:rPr lang="bs-Latn-BA" sz="1300" dirty="0">
                <a:solidFill>
                  <a:srgbClr val="F15A3C"/>
                </a:solidFill>
                <a:latin typeface="Frutiger Roman" panose="02000500050000020004" pitchFamily="2" charset="77"/>
              </a:rPr>
              <a:t>u trajanju od 3 godine (180 ECTS), nakon kojeg se stječe zvanje bakalaureata struke</a:t>
            </a:r>
            <a:endParaRPr lang="en-US" sz="1300" dirty="0">
              <a:solidFill>
                <a:srgbClr val="F15A3C"/>
              </a:solidFill>
              <a:latin typeface="Frutiger Roman" panose="02000500050000020004" pitchFamily="2" charset="77"/>
            </a:endParaRPr>
          </a:p>
        </p:txBody>
      </p:sp>
      <p:sp>
        <p:nvSpPr>
          <p:cNvPr id="17" name="Google Shape;511;p43">
            <a:extLst>
              <a:ext uri="{FF2B5EF4-FFF2-40B4-BE49-F238E27FC236}">
                <a16:creationId xmlns:a16="http://schemas.microsoft.com/office/drawing/2014/main" id="{A2D843ED-5CBC-8348-AB3D-C14F95584DA5}"/>
              </a:ext>
            </a:extLst>
          </p:cNvPr>
          <p:cNvSpPr txBox="1"/>
          <p:nvPr/>
        </p:nvSpPr>
        <p:spPr>
          <a:xfrm>
            <a:off x="7570705" y="2834288"/>
            <a:ext cx="3589897" cy="580156"/>
          </a:xfrm>
          <a:prstGeom prst="rect">
            <a:avLst/>
          </a:prstGeom>
          <a:noFill/>
          <a:ln>
            <a:noFill/>
          </a:ln>
        </p:spPr>
        <p:txBody>
          <a:bodyPr spcFirstLastPara="1" wrap="square" lIns="0" tIns="0" rIns="0" bIns="0" anchor="ctr" anchorCtr="0">
            <a:noAutofit/>
          </a:bodyPr>
          <a:lstStyle/>
          <a:p>
            <a:r>
              <a:rPr lang="bs-Latn-BA" sz="1300" dirty="0">
                <a:solidFill>
                  <a:srgbClr val="F15A3C"/>
                </a:solidFill>
                <a:latin typeface="Frutiger Roman" panose="02000500050000020004" pitchFamily="2" charset="77"/>
              </a:rPr>
              <a:t>u trajanju od 3 godine (180 ECTS), nakon kojeg se stječe zvanje doktora nauka </a:t>
            </a:r>
            <a:endParaRPr lang="en-US" sz="1300" dirty="0">
              <a:solidFill>
                <a:srgbClr val="F15A3C"/>
              </a:solidFill>
              <a:latin typeface="Frutiger Roman" panose="02000500050000020004" pitchFamily="2" charset="77"/>
            </a:endParaRPr>
          </a:p>
        </p:txBody>
      </p:sp>
      <p:sp>
        <p:nvSpPr>
          <p:cNvPr id="18" name="Rectangle 17">
            <a:extLst>
              <a:ext uri="{FF2B5EF4-FFF2-40B4-BE49-F238E27FC236}">
                <a16:creationId xmlns:a16="http://schemas.microsoft.com/office/drawing/2014/main" id="{5D80400F-D214-C448-A903-839F3880D9A1}"/>
              </a:ext>
            </a:extLst>
          </p:cNvPr>
          <p:cNvSpPr/>
          <p:nvPr/>
        </p:nvSpPr>
        <p:spPr>
          <a:xfrm>
            <a:off x="1962746" y="4145710"/>
            <a:ext cx="3349779" cy="523220"/>
          </a:xfrm>
          <a:prstGeom prst="rect">
            <a:avLst/>
          </a:prstGeom>
        </p:spPr>
        <p:txBody>
          <a:bodyPr wrap="square">
            <a:spAutoFit/>
          </a:bodyPr>
          <a:lstStyle/>
          <a:p>
            <a:pPr algn="ctr"/>
            <a:r>
              <a:rPr lang="bs-Latn-BA" sz="1600" noProof="1">
                <a:solidFill>
                  <a:schemeClr val="bg1"/>
                </a:solidFill>
                <a:latin typeface="Frutiger Roman" panose="02000500050000020004" pitchFamily="2" charset="77"/>
              </a:rPr>
              <a:t>             </a:t>
            </a:r>
            <a:r>
              <a:rPr lang="en-US" sz="1600" noProof="1">
                <a:solidFill>
                  <a:schemeClr val="bg1"/>
                </a:solidFill>
                <a:latin typeface="Frutiger Roman" panose="02000500050000020004" pitchFamily="2" charset="77"/>
              </a:rPr>
              <a:t>I ciklus studija</a:t>
            </a:r>
            <a:r>
              <a:rPr lang="bs-Latn-BA" sz="1600" noProof="1">
                <a:solidFill>
                  <a:schemeClr val="bg1"/>
                </a:solidFill>
                <a:latin typeface="Frutiger Roman" panose="02000500050000020004" pitchFamily="2" charset="77"/>
              </a:rPr>
              <a:t> (BA)</a:t>
            </a:r>
            <a:r>
              <a:rPr lang="en-US" sz="1600" noProof="1">
                <a:solidFill>
                  <a:schemeClr val="bg1"/>
                </a:solidFill>
                <a:latin typeface="Frutiger Roman" panose="02000500050000020004" pitchFamily="2" charset="77"/>
              </a:rPr>
              <a:t> </a:t>
            </a:r>
            <a:r>
              <a:rPr lang="en-US" sz="1600" i="1" noProof="1">
                <a:solidFill>
                  <a:schemeClr val="bg1"/>
                </a:solidFill>
                <a:latin typeface="Frutiger Roman" panose="02000500050000020004" pitchFamily="2" charset="77"/>
              </a:rPr>
              <a:t>  </a:t>
            </a:r>
          </a:p>
          <a:p>
            <a:endParaRPr lang="en-US" sz="1200" noProof="1">
              <a:solidFill>
                <a:srgbClr val="002060"/>
              </a:solidFill>
              <a:latin typeface="Frutiger Roman" panose="02000500050000020004" pitchFamily="2" charset="77"/>
            </a:endParaRPr>
          </a:p>
        </p:txBody>
      </p:sp>
      <p:sp>
        <p:nvSpPr>
          <p:cNvPr id="19" name="Rectangle 18">
            <a:extLst>
              <a:ext uri="{FF2B5EF4-FFF2-40B4-BE49-F238E27FC236}">
                <a16:creationId xmlns:a16="http://schemas.microsoft.com/office/drawing/2014/main" id="{32E36429-8DDC-7745-BB1F-6C257BEBE8E7}"/>
              </a:ext>
            </a:extLst>
          </p:cNvPr>
          <p:cNvSpPr/>
          <p:nvPr/>
        </p:nvSpPr>
        <p:spPr>
          <a:xfrm>
            <a:off x="2279659" y="3124366"/>
            <a:ext cx="3485591" cy="338554"/>
          </a:xfrm>
          <a:prstGeom prst="rect">
            <a:avLst/>
          </a:prstGeom>
        </p:spPr>
        <p:txBody>
          <a:bodyPr wrap="square" anchor="ctr" anchorCtr="0">
            <a:spAutoFit/>
          </a:bodyPr>
          <a:lstStyle/>
          <a:p>
            <a:pPr lvl="0" algn="ctr">
              <a:buClr>
                <a:schemeClr val="dk1"/>
              </a:buClr>
              <a:buSzPts val="1400"/>
            </a:pPr>
            <a:r>
              <a:rPr lang="en-US" sz="1600" noProof="1">
                <a:solidFill>
                  <a:schemeClr val="bg1"/>
                </a:solidFill>
                <a:latin typeface="Frutiger Roman" panose="02000500050000020004" pitchFamily="2" charset="77"/>
              </a:rPr>
              <a:t>II</a:t>
            </a:r>
            <a:r>
              <a:rPr lang="bs-Latn-BA" sz="1600" noProof="1">
                <a:solidFill>
                  <a:schemeClr val="bg1"/>
                </a:solidFill>
                <a:latin typeface="Frutiger Roman" panose="02000500050000020004" pitchFamily="2" charset="77"/>
              </a:rPr>
              <a:t>I</a:t>
            </a:r>
            <a:r>
              <a:rPr lang="en-US" sz="1600" noProof="1">
                <a:solidFill>
                  <a:schemeClr val="bg1"/>
                </a:solidFill>
                <a:latin typeface="Frutiger Roman" panose="02000500050000020004" pitchFamily="2" charset="77"/>
              </a:rPr>
              <a:t> ciklus studija</a:t>
            </a:r>
            <a:r>
              <a:rPr lang="bs-Latn-BA" sz="1600" noProof="1">
                <a:solidFill>
                  <a:schemeClr val="bg1"/>
                </a:solidFill>
                <a:latin typeface="Frutiger Roman" panose="02000500050000020004" pitchFamily="2" charset="77"/>
              </a:rPr>
              <a:t> (PhD)</a:t>
            </a:r>
            <a:r>
              <a:rPr lang="en-US" sz="1600" noProof="1">
                <a:solidFill>
                  <a:schemeClr val="bg1"/>
                </a:solidFill>
                <a:latin typeface="Frutiger Roman" panose="02000500050000020004" pitchFamily="2" charset="77"/>
              </a:rPr>
              <a:t> </a:t>
            </a:r>
            <a:endParaRPr lang="en-US" sz="1600" b="1" dirty="0">
              <a:solidFill>
                <a:schemeClr val="bg1"/>
              </a:solidFill>
              <a:latin typeface="FRUTIGER ROMAN" panose="02000500050000020004" pitchFamily="2" charset="77"/>
              <a:ea typeface="Inter"/>
              <a:cs typeface="Inter"/>
              <a:sym typeface="Inter"/>
            </a:endParaRPr>
          </a:p>
        </p:txBody>
      </p:sp>
      <p:sp>
        <p:nvSpPr>
          <p:cNvPr id="20" name="Title 1">
            <a:extLst>
              <a:ext uri="{FF2B5EF4-FFF2-40B4-BE49-F238E27FC236}">
                <a16:creationId xmlns:a16="http://schemas.microsoft.com/office/drawing/2014/main" id="{3E4C49B0-86FA-1340-8EBA-D92909BFAF06}"/>
              </a:ext>
            </a:extLst>
          </p:cNvPr>
          <p:cNvSpPr txBox="1">
            <a:spLocks/>
          </p:cNvSpPr>
          <p:nvPr/>
        </p:nvSpPr>
        <p:spPr>
          <a:xfrm>
            <a:off x="636864" y="365126"/>
            <a:ext cx="8280000" cy="720000"/>
          </a:xfrm>
          <a:prstGeom prst="rect">
            <a:avLst/>
          </a:prstGeom>
          <a:solidFill>
            <a:srgbClr val="F15A3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Studijski programi </a:t>
            </a:r>
          </a:p>
        </p:txBody>
      </p:sp>
      <p:sp>
        <p:nvSpPr>
          <p:cNvPr id="21" name="Google Shape;368;p38">
            <a:extLst>
              <a:ext uri="{FF2B5EF4-FFF2-40B4-BE49-F238E27FC236}">
                <a16:creationId xmlns:a16="http://schemas.microsoft.com/office/drawing/2014/main" id="{E7692AEE-775E-0B4D-B1CE-CE9C1B2C28CA}"/>
              </a:ext>
            </a:extLst>
          </p:cNvPr>
          <p:cNvSpPr txBox="1"/>
          <p:nvPr/>
        </p:nvSpPr>
        <p:spPr>
          <a:xfrm>
            <a:off x="636864" y="1344119"/>
            <a:ext cx="6922172" cy="1083855"/>
          </a:xfrm>
          <a:prstGeom prst="rect">
            <a:avLst/>
          </a:prstGeom>
          <a:noFill/>
          <a:ln>
            <a:noFill/>
          </a:ln>
        </p:spPr>
        <p:txBody>
          <a:bodyPr spcFirstLastPara="1" wrap="square" lIns="0" tIns="0" rIns="0" bIns="0" anchor="ctr" anchorCtr="0">
            <a:noAutofit/>
          </a:bodyPr>
          <a:lstStyle/>
          <a:p>
            <a:r>
              <a:rPr lang="bs-Latn-BA" noProof="1">
                <a:solidFill>
                  <a:srgbClr val="002060"/>
                </a:solidFill>
                <a:latin typeface="Frutiger Roman" panose="02000500050000020004" pitchFamily="2" charset="77"/>
              </a:rPr>
              <a:t>U skladu s načelima bolonjskog obrazovanja, studij na našem Odsjeku pohađa se u tri ciklusa</a:t>
            </a:r>
          </a:p>
        </p:txBody>
      </p:sp>
    </p:spTree>
    <p:extLst>
      <p:ext uri="{BB962C8B-B14F-4D97-AF65-F5344CB8AC3E}">
        <p14:creationId xmlns:p14="http://schemas.microsoft.com/office/powerpoint/2010/main" val="9981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childTnLst>
                          </p:cTn>
                        </p:par>
                        <p:par>
                          <p:cTn id="19" fill="hold">
                            <p:stCondLst>
                              <p:cond delay="1000"/>
                            </p:stCondLst>
                            <p:childTnLst>
                              <p:par>
                                <p:cTn id="20" presetID="1"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par>
                          <p:cTn id="27" fill="hold">
                            <p:stCondLst>
                              <p:cond delay="1000"/>
                            </p:stCondLst>
                            <p:childTnLst>
                              <p:par>
                                <p:cTn id="28" presetID="1" presetClass="entr" presetSubtype="0" fill="hold" grpId="0" nodeType="afterEffect">
                                  <p:stCondLst>
                                    <p:cond delay="50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par>
                          <p:cTn id="35" fill="hold">
                            <p:stCondLst>
                              <p:cond delay="1000"/>
                            </p:stCondLst>
                            <p:childTnLst>
                              <p:par>
                                <p:cTn id="36" presetID="1" presetClass="entr" presetSubtype="0" fill="hold" grpId="0" nodeType="after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0"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3002</Words>
  <Application>Microsoft Macintosh PowerPoint</Application>
  <PresentationFormat>Widescreen</PresentationFormat>
  <Paragraphs>181</Paragraphs>
  <Slides>29</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Times New Roman</vt:lpstr>
      <vt:lpstr>Courier</vt:lpstr>
      <vt:lpstr>Calibri</vt:lpstr>
      <vt:lpstr>Inter</vt:lpstr>
      <vt:lpstr>Frutiger Roman</vt:lpstr>
      <vt:lpstr>Arial</vt:lpstr>
      <vt:lpstr>FSFrutigerBold</vt:lpstr>
      <vt:lpstr>Frutiger Roman</vt:lpstr>
      <vt:lpstr>Calibri Light</vt:lpstr>
      <vt:lpstr>Office Theme</vt:lpstr>
      <vt:lpstr>Odsjek za komparativnu književnost i informacijske nauke</vt:lpstr>
      <vt:lpstr> SADRŽAJ </vt:lpstr>
      <vt:lpstr>  </vt:lpstr>
      <vt:lpstr> </vt:lpstr>
      <vt:lpstr>O Odsjeku</vt:lpstr>
      <vt:lpstr>O Odsjeku</vt:lpstr>
      <vt:lpstr>O Odsjeku</vt:lpstr>
      <vt:lpstr> </vt:lpstr>
      <vt:lpstr>PowerPoint Presentation</vt:lpstr>
      <vt:lpstr>PowerPoint Presentation</vt:lpstr>
      <vt:lpstr>PowerPoint Presentation</vt:lpstr>
      <vt:lpstr>PowerPoint Presentation</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Odsjek za komparativnu književnost i informacijske nauke</dc:title>
  <dc:creator>Microsoft Office User</dc:creator>
  <cp:lastModifiedBy>Microsoft Office User</cp:lastModifiedBy>
  <cp:revision>135</cp:revision>
  <cp:lastPrinted>2021-05-28T06:29:54Z</cp:lastPrinted>
  <dcterms:created xsi:type="dcterms:W3CDTF">2021-05-22T05:52:51Z</dcterms:created>
  <dcterms:modified xsi:type="dcterms:W3CDTF">2021-05-31T07:37:23Z</dcterms:modified>
</cp:coreProperties>
</file>