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7"/>
  </p:notesMasterIdLst>
  <p:handoutMasterIdLst>
    <p:handoutMasterId r:id="rId28"/>
  </p:handoutMasterIdLst>
  <p:sldIdLst>
    <p:sldId id="256" r:id="rId2"/>
    <p:sldId id="284" r:id="rId3"/>
    <p:sldId id="257" r:id="rId4"/>
    <p:sldId id="273" r:id="rId5"/>
    <p:sldId id="258" r:id="rId6"/>
    <p:sldId id="274" r:id="rId7"/>
    <p:sldId id="259" r:id="rId8"/>
    <p:sldId id="275" r:id="rId9"/>
    <p:sldId id="260" r:id="rId10"/>
    <p:sldId id="276" r:id="rId11"/>
    <p:sldId id="263" r:id="rId12"/>
    <p:sldId id="277" r:id="rId13"/>
    <p:sldId id="268" r:id="rId14"/>
    <p:sldId id="278" r:id="rId15"/>
    <p:sldId id="270" r:id="rId16"/>
    <p:sldId id="279" r:id="rId17"/>
    <p:sldId id="271" r:id="rId18"/>
    <p:sldId id="280" r:id="rId19"/>
    <p:sldId id="272" r:id="rId20"/>
    <p:sldId id="281" r:id="rId21"/>
    <p:sldId id="265" r:id="rId22"/>
    <p:sldId id="282" r:id="rId23"/>
    <p:sldId id="266" r:id="rId24"/>
    <p:sldId id="283" r:id="rId25"/>
    <p:sldId id="269" r:id="rId26"/>
  </p:sldIdLst>
  <p:sldSz cx="9144000" cy="6858000" type="screen4x3"/>
  <p:notesSz cx="6808788" cy="98234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6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Franklin Gothic Book" pitchFamily="34" charset="0"/>
              </a:defRPr>
            </a:lvl1pPr>
          </a:lstStyle>
          <a:p>
            <a:endParaRPr lang="bs-Latn-BA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038" y="0"/>
            <a:ext cx="295116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Franklin Gothic Book" pitchFamily="34" charset="0"/>
              </a:defRPr>
            </a:lvl1pPr>
          </a:lstStyle>
          <a:p>
            <a:fld id="{C11990F8-753F-411E-AB26-337BCA0F6FE5}" type="datetimeFigureOut">
              <a:rPr lang="bs-Latn-BA"/>
              <a:pPr/>
              <a:t>30.3.2012</a:t>
            </a:fld>
            <a:endParaRPr lang="bs-Latn-BA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31325"/>
            <a:ext cx="29511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Franklin Gothic Book" pitchFamily="34" charset="0"/>
              </a:defRPr>
            </a:lvl1pPr>
          </a:lstStyle>
          <a:p>
            <a:endParaRPr lang="bs-Latn-BA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038" y="9331325"/>
            <a:ext cx="295116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Franklin Gothic Book" pitchFamily="34" charset="0"/>
              </a:defRPr>
            </a:lvl1pPr>
          </a:lstStyle>
          <a:p>
            <a:fld id="{66438FE0-2A08-4730-9D2F-6490EA78A723}" type="slidenum">
              <a:rPr lang="bs-Latn-BA"/>
              <a:pPr/>
              <a:t>‹#›</a:t>
            </a:fld>
            <a:endParaRPr lang="bs-Latn-B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1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Franklin Gothic Book" pitchFamily="34" charset="0"/>
              </a:defRPr>
            </a:lvl1pPr>
          </a:lstStyle>
          <a:p>
            <a:endParaRPr lang="bs-Latn-BA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5116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Franklin Gothic Book" pitchFamily="34" charset="0"/>
              </a:defRPr>
            </a:lvl1pPr>
          </a:lstStyle>
          <a:p>
            <a:fld id="{2D7231DA-211B-4B6F-B422-01D5F91BA72B}" type="datetimeFigureOut">
              <a:rPr lang="bs-Latn-BA"/>
              <a:pPr/>
              <a:t>30.3.2012</a:t>
            </a:fld>
            <a:endParaRPr lang="bs-Latn-BA"/>
          </a:p>
        </p:txBody>
      </p:sp>
      <p:sp>
        <p:nvSpPr>
          <p:cNvPr id="450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47738" y="736600"/>
            <a:ext cx="4913312" cy="36845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665663"/>
            <a:ext cx="5446712" cy="442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s-Latn-BA" smtClean="0"/>
              <a:t>Click to edit Master text styles</a:t>
            </a:r>
          </a:p>
          <a:p>
            <a:pPr lvl="1"/>
            <a:r>
              <a:rPr lang="bs-Latn-BA" smtClean="0"/>
              <a:t>Second level</a:t>
            </a:r>
          </a:p>
          <a:p>
            <a:pPr lvl="2"/>
            <a:r>
              <a:rPr lang="bs-Latn-BA" smtClean="0"/>
              <a:t>Third level</a:t>
            </a:r>
          </a:p>
          <a:p>
            <a:pPr lvl="3"/>
            <a:r>
              <a:rPr lang="bs-Latn-BA" smtClean="0"/>
              <a:t>Fourth level</a:t>
            </a:r>
          </a:p>
          <a:p>
            <a:pPr lvl="4"/>
            <a:r>
              <a:rPr lang="bs-Latn-BA" smtClean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1325"/>
            <a:ext cx="29511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Franklin Gothic Book" pitchFamily="34" charset="0"/>
              </a:defRPr>
            </a:lvl1pPr>
          </a:lstStyle>
          <a:p>
            <a:endParaRPr lang="bs-Latn-BA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331325"/>
            <a:ext cx="295116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Franklin Gothic Book" pitchFamily="34" charset="0"/>
              </a:defRPr>
            </a:lvl1pPr>
          </a:lstStyle>
          <a:p>
            <a:fld id="{DB162A3D-7479-4EFD-A83B-3577E72F410D}" type="slidenum">
              <a:rPr lang="bs-Latn-BA"/>
              <a:pPr/>
              <a:t>‹#›</a:t>
            </a:fld>
            <a:endParaRPr lang="bs-Latn-B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7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0"/>
          <p:cNvSpPr/>
          <p:nvPr/>
        </p:nvSpPr>
        <p:spPr>
          <a:xfrm>
            <a:off x="990600" y="1017588"/>
            <a:ext cx="7178675" cy="483076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>
            <a:off x="990600" y="1009650"/>
            <a:ext cx="7180263" cy="4832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769938" y="701675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7854950" y="74930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88" y="5357813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00513-48D4-4014-906E-5A56C081CB35}" type="datetimeFigureOut">
              <a:rPr lang="en-US"/>
              <a:pPr>
                <a:defRPr/>
              </a:pPr>
              <a:t>3/30/2012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750" y="5357813"/>
            <a:ext cx="50339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475" y="5357813"/>
            <a:ext cx="554038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6C407E62-FAA7-4764-914B-707F48336F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F4726-7F11-4E73-B4E7-446BE74875C3}" type="datetimeFigureOut">
              <a:rPr lang="en-US"/>
              <a:pPr>
                <a:defRPr/>
              </a:pPr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AEEAC-C71E-46DF-AD39-D1F13F9018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372E8-964C-4C3E-8BDA-DBAA217D6178}" type="datetimeFigureOut">
              <a:rPr lang="en-US"/>
              <a:pPr>
                <a:defRPr/>
              </a:pPr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2A034-4CE4-4495-AFD7-1D52BC646C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92500-5C1A-4F17-9308-9DE62FBBE262}" type="datetimeFigureOut">
              <a:rPr lang="en-US"/>
              <a:pPr>
                <a:defRPr/>
              </a:pPr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B3936-A3D3-48D5-BB0E-A9CDD8286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D103C-7BEF-40C6-BEFF-E106AE96BB47}" type="datetimeFigureOut">
              <a:rPr lang="en-US"/>
              <a:pPr>
                <a:defRPr/>
              </a:pPr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2A459-6914-4D54-A632-F8B1590A6B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B4ACA-4C65-435C-ABD2-62C9F8C24DF1}" type="datetimeFigureOut">
              <a:rPr lang="en-US"/>
              <a:pPr>
                <a:defRPr/>
              </a:pPr>
              <a:t>3/30/2012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B49A9-9AD9-4A7C-ACC0-276A37698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A2BD2-C093-46AE-A2E5-E1AE75462B49}" type="datetimeFigureOut">
              <a:rPr lang="en-US"/>
              <a:pPr>
                <a:defRPr/>
              </a:pPr>
              <a:t>3/30/2012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72CE0-C430-4BF7-B303-3434F537E0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70037-C4D7-4DF8-8B4E-9431518D8934}" type="datetimeFigureOut">
              <a:rPr lang="en-US"/>
              <a:pPr>
                <a:defRPr/>
              </a:pPr>
              <a:t>3/30/2012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A3881-E46A-44E8-B4FF-A991BA9181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10DFF-AD59-46A1-9521-A766338B8E1A}" type="datetimeFigureOut">
              <a:rPr lang="en-US"/>
              <a:pPr>
                <a:defRPr/>
              </a:pPr>
              <a:t>3/30/2012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3C11A-66B9-4F50-9248-FAEA3D174B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5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6"/>
          <p:cNvSpPr/>
          <p:nvPr/>
        </p:nvSpPr>
        <p:spPr>
          <a:xfrm rot="60000">
            <a:off x="4471988" y="603250"/>
            <a:ext cx="3787775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2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3"/>
          <p:cNvSpPr/>
          <p:nvPr/>
        </p:nvSpPr>
        <p:spPr>
          <a:xfrm rot="21540000">
            <a:off x="749300" y="576263"/>
            <a:ext cx="3789363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2063" y="5886450"/>
            <a:ext cx="12128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4B31E-17C6-4E98-8DFE-D9334FE72C21}" type="datetimeFigureOut">
              <a:rPr lang="en-US"/>
              <a:pPr>
                <a:defRPr/>
              </a:pPr>
              <a:t>3/30/2012</a:t>
            </a:fld>
            <a:endParaRPr lang="en-US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29300"/>
            <a:ext cx="35226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8088" y="5897563"/>
            <a:ext cx="5540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ED915-1433-46F2-B306-183C6000D1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2"/>
          <p:cNvSpPr/>
          <p:nvPr/>
        </p:nvSpPr>
        <p:spPr>
          <a:xfrm rot="21540000">
            <a:off x="744538" y="576263"/>
            <a:ext cx="3789362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28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29"/>
          <p:cNvSpPr/>
          <p:nvPr/>
        </p:nvSpPr>
        <p:spPr>
          <a:xfrm rot="60000">
            <a:off x="4464050" y="603250"/>
            <a:ext cx="3789363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238" y="5888038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B0E6F-AADC-4BAF-9626-C697125A98D1}" type="datetimeFigureOut">
              <a:rPr lang="en-US"/>
              <a:pPr>
                <a:defRPr/>
              </a:pPr>
              <a:t>3/30/2012</a:t>
            </a:fld>
            <a:endParaRPr lang="en-US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30888"/>
            <a:ext cx="33194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850" y="5900738"/>
            <a:ext cx="5540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140C1-61B2-4880-B370-43EE09B95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838" y="574675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838" y="576263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3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1435684">
            <a:off x="544513" y="273050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4096196">
            <a:off x="8115300" y="29845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1095375" y="817563"/>
            <a:ext cx="696436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63675" y="2119313"/>
            <a:ext cx="6196013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775" y="5808663"/>
            <a:ext cx="1212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pPr>
              <a:defRPr/>
            </a:pPr>
            <a:fld id="{04790531-468B-4F16-BB35-E23A9787788C}" type="datetimeFigureOut">
              <a:rPr lang="en-US"/>
              <a:pPr>
                <a:defRPr/>
              </a:pPr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5808663"/>
            <a:ext cx="5540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800" y="5808663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Rage Italic" pitchFamily="66" charset="0"/>
                <a:cs typeface="+mn-cs"/>
              </a:defRPr>
            </a:lvl1pPr>
          </a:lstStyle>
          <a:p>
            <a:pPr>
              <a:defRPr/>
            </a:pPr>
            <a:fld id="{D8A521E3-4F70-4AC0-843F-71725CE776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3" r:id="rId2"/>
    <p:sldLayoutId id="2147483742" r:id="rId3"/>
    <p:sldLayoutId id="2147483741" r:id="rId4"/>
    <p:sldLayoutId id="2147483740" r:id="rId5"/>
    <p:sldLayoutId id="2147483739" r:id="rId6"/>
    <p:sldLayoutId id="2147483738" r:id="rId7"/>
    <p:sldLayoutId id="2147483745" r:id="rId8"/>
    <p:sldLayoutId id="2147483746" r:id="rId9"/>
    <p:sldLayoutId id="2147483737" r:id="rId10"/>
    <p:sldLayoutId id="214748373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/>
        <a:buChar char="O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64465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/>
          </p:nvPr>
        </p:nvSpPr>
        <p:spPr>
          <a:xfrm>
            <a:off x="1727200" y="1795463"/>
            <a:ext cx="5722938" cy="1827212"/>
          </a:xfrm>
        </p:spPr>
        <p:txBody>
          <a:bodyPr/>
          <a:lstStyle/>
          <a:p>
            <a:r>
              <a:rPr lang="hr-BA" smtClean="0"/>
              <a:t>Nastavnik/ca-razrednik/ca</a:t>
            </a:r>
            <a:endParaRPr lang="en-US" smtClean="0"/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1727200" y="3736975"/>
            <a:ext cx="5711825" cy="1524000"/>
          </a:xfrm>
        </p:spPr>
        <p:txBody>
          <a:bodyPr/>
          <a:lstStyle/>
          <a:p>
            <a:r>
              <a:rPr lang="hr-BA" smtClean="0"/>
              <a:t>Mr.sci. Ranka Katalinski,</a:t>
            </a:r>
          </a:p>
          <a:p>
            <a:r>
              <a:rPr lang="hr-BA" smtClean="0"/>
              <a:t> prof pedagogije-  </a:t>
            </a:r>
          </a:p>
          <a:p>
            <a:r>
              <a:rPr lang="hr-BA" smtClean="0"/>
              <a:t> psihologije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838200"/>
            <a:ext cx="6965950" cy="76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1295400" y="990600"/>
            <a:ext cx="6196013" cy="4876800"/>
          </a:xfrm>
        </p:spPr>
        <p:txBody>
          <a:bodyPr/>
          <a:lstStyle/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BA" dirty="0" smtClean="0"/>
              <a:t>Područja odgojnog djelovanja razrednika/ce</a:t>
            </a:r>
            <a:endParaRPr lang="en-US" dirty="0"/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BA" smtClean="0"/>
              <a:t>Intelektualno</a:t>
            </a:r>
          </a:p>
          <a:p>
            <a:r>
              <a:rPr lang="hr-BA" smtClean="0"/>
              <a:t>Moralno</a:t>
            </a:r>
          </a:p>
          <a:p>
            <a:r>
              <a:rPr lang="hr-BA" smtClean="0"/>
              <a:t>Emocionalno</a:t>
            </a:r>
          </a:p>
          <a:p>
            <a:r>
              <a:rPr lang="hr-BA" smtClean="0"/>
              <a:t>Estetsko</a:t>
            </a:r>
          </a:p>
          <a:p>
            <a:r>
              <a:rPr lang="hr-BA" smtClean="0"/>
              <a:t>Fizičko</a:t>
            </a:r>
          </a:p>
          <a:p>
            <a:r>
              <a:rPr lang="hr-BA" smtClean="0"/>
              <a:t>Radno</a:t>
            </a:r>
          </a:p>
          <a:p>
            <a:endParaRPr lang="vi-V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smtClean="0"/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1463675" y="838200"/>
            <a:ext cx="6196013" cy="4884738"/>
          </a:xfrm>
        </p:spPr>
        <p:txBody>
          <a:bodyPr/>
          <a:lstStyle/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BA" dirty="0" smtClean="0"/>
              <a:t>Organizaciona funkcija razredniak/ce</a:t>
            </a:r>
            <a:endParaRPr lang="en-US" dirty="0"/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BA" smtClean="0"/>
              <a:t>Planiranje i pogramiranje rada OZ</a:t>
            </a:r>
          </a:p>
          <a:p>
            <a:r>
              <a:rPr lang="hr-BA" smtClean="0"/>
              <a:t>Planiranje i programiranje odjeljenjskog vijeća</a:t>
            </a:r>
          </a:p>
          <a:p>
            <a:r>
              <a:rPr lang="hr-BA" smtClean="0"/>
              <a:t>Rukovođenje radom odjeljenjskog vijeća</a:t>
            </a:r>
          </a:p>
          <a:p>
            <a:r>
              <a:rPr lang="hr-BA" smtClean="0"/>
              <a:t>Saradnja sa porodicom</a:t>
            </a:r>
          </a:p>
          <a:p>
            <a:r>
              <a:rPr lang="hr-BA" smtClean="0"/>
              <a:t>Individualna saradnja sa članovima OV i NV</a:t>
            </a:r>
          </a:p>
          <a:p>
            <a:r>
              <a:rPr lang="hr-BA" smtClean="0"/>
              <a:t>Sudjelovanje u radu stručnih tijela škole</a:t>
            </a:r>
          </a:p>
          <a:p>
            <a:endParaRPr lang="hr-BA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smtClean="0"/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1463675" y="914400"/>
            <a:ext cx="6196013" cy="4808538"/>
          </a:xfrm>
        </p:spPr>
        <p:txBody>
          <a:bodyPr/>
          <a:lstStyle/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Saradnja sa pedagogom-psihologom škole, direktorom i spoljnim saradnicima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Organizacija  sudjelovanja učenika u kulturno-javnoj djelatnosti škole</a:t>
            </a:r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smtClean="0"/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1463675" y="838200"/>
            <a:ext cx="6196013" cy="4884738"/>
          </a:xfrm>
        </p:spPr>
        <p:txBody>
          <a:bodyPr/>
          <a:lstStyle/>
          <a:p>
            <a:endParaRPr lang="hr-BA" smtClean="0"/>
          </a:p>
          <a:p>
            <a:r>
              <a:rPr lang="hr-BA" smtClean="0"/>
              <a:t>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BA" dirty="0" smtClean="0"/>
              <a:t>Istraživačka funkcija razrednika/ce</a:t>
            </a:r>
            <a:endParaRPr lang="en-US" dirty="0"/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BA" smtClean="0"/>
              <a:t>3 grupe aktivnosti:</a:t>
            </a:r>
          </a:p>
          <a:p>
            <a:pPr>
              <a:buFontTx/>
              <a:buChar char="-"/>
            </a:pPr>
            <a:r>
              <a:rPr lang="hr-BA" smtClean="0"/>
              <a:t>- dijagnostička aktivnost</a:t>
            </a:r>
          </a:p>
          <a:p>
            <a:pPr>
              <a:buFontTx/>
              <a:buChar char="-"/>
            </a:pPr>
            <a:r>
              <a:rPr lang="hr-BA" smtClean="0"/>
              <a:t>- osobno stručno usavršavanje</a:t>
            </a:r>
          </a:p>
          <a:p>
            <a:pPr>
              <a:buFontTx/>
              <a:buChar char="-"/>
            </a:pPr>
            <a:r>
              <a:rPr lang="hr-BA" smtClean="0"/>
              <a:t>- prognostička funkcija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smtClean="0"/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1463675" y="838200"/>
            <a:ext cx="6196013" cy="4884738"/>
          </a:xfrm>
        </p:spPr>
        <p:txBody>
          <a:bodyPr/>
          <a:lstStyle/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r-BA" dirty="0" smtClean="0"/>
              <a:t>Administrativna funkcija razrednika/ce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Vođenje zapisnika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Ispisivanje svjedočanstava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Popunjavanje dnevnika i matične knjige</a:t>
            </a:r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smtClean="0"/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smtClean="0"/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1463675" y="838200"/>
            <a:ext cx="6196013" cy="4884738"/>
          </a:xfrm>
        </p:spPr>
        <p:txBody>
          <a:bodyPr/>
          <a:lstStyle/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</a:t>
            </a:r>
            <a:r>
              <a:rPr lang="hr-BA" smtClean="0"/>
              <a:t>ičnost razrednika/ce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en-US" dirty="0" err="1"/>
              <a:t>primarnost</a:t>
            </a:r>
            <a:r>
              <a:rPr lang="en-US" dirty="0"/>
              <a:t> </a:t>
            </a:r>
            <a:r>
              <a:rPr lang="en-US" dirty="0" err="1"/>
              <a:t>njegove</a:t>
            </a:r>
            <a:r>
              <a:rPr lang="en-US" dirty="0"/>
              <a:t> </a:t>
            </a:r>
            <a:r>
              <a:rPr lang="en-US" dirty="0" err="1"/>
              <a:t>odgojne</a:t>
            </a:r>
            <a:r>
              <a:rPr lang="en-US" dirty="0"/>
              <a:t> </a:t>
            </a:r>
            <a:r>
              <a:rPr lang="en-US" dirty="0" err="1"/>
              <a:t>uloge</a:t>
            </a:r>
            <a:endParaRPr lang="en-US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en-US" dirty="0" err="1"/>
              <a:t>čovjek</a:t>
            </a:r>
            <a:r>
              <a:rPr lang="en-US" dirty="0"/>
              <a:t> s </a:t>
            </a:r>
            <a:r>
              <a:rPr lang="en-US" dirty="0" err="1"/>
              <a:t>ljubavlju</a:t>
            </a:r>
            <a:endParaRPr lang="en-US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en-US" dirty="0" err="1"/>
              <a:t>posjeduje</a:t>
            </a:r>
            <a:r>
              <a:rPr lang="en-US" dirty="0"/>
              <a:t> </a:t>
            </a:r>
            <a:r>
              <a:rPr lang="en-US" dirty="0" err="1"/>
              <a:t>stručno</a:t>
            </a:r>
            <a:r>
              <a:rPr lang="en-US" dirty="0"/>
              <a:t> (</a:t>
            </a:r>
            <a:r>
              <a:rPr lang="en-US" dirty="0" err="1"/>
              <a:t>pedagoško-psihološko</a:t>
            </a:r>
            <a:r>
              <a:rPr lang="en-US" dirty="0"/>
              <a:t> i </a:t>
            </a:r>
            <a:r>
              <a:rPr lang="en-US" dirty="0" err="1"/>
              <a:t>didaktičko</a:t>
            </a:r>
            <a:r>
              <a:rPr lang="en-US" dirty="0"/>
              <a:t> –</a:t>
            </a:r>
            <a:r>
              <a:rPr lang="en-US" dirty="0" err="1"/>
              <a:t>metodičko</a:t>
            </a:r>
            <a:r>
              <a:rPr lang="en-US" dirty="0"/>
              <a:t>) </a:t>
            </a:r>
            <a:r>
              <a:rPr lang="en-US" dirty="0" err="1"/>
              <a:t>znanje</a:t>
            </a:r>
            <a:endParaRPr lang="en-US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en-US" dirty="0" err="1"/>
              <a:t>imati</a:t>
            </a:r>
            <a:r>
              <a:rPr lang="en-US" dirty="0"/>
              <a:t> </a:t>
            </a:r>
            <a:r>
              <a:rPr lang="en-US" dirty="0" err="1"/>
              <a:t>komunikacijske</a:t>
            </a:r>
            <a:r>
              <a:rPr lang="en-US" dirty="0"/>
              <a:t> </a:t>
            </a:r>
            <a:r>
              <a:rPr lang="en-US" dirty="0" err="1"/>
              <a:t>vještine</a:t>
            </a:r>
            <a:r>
              <a:rPr lang="en-US" dirty="0"/>
              <a:t>, </a:t>
            </a:r>
            <a:r>
              <a:rPr lang="en-US" dirty="0" err="1"/>
              <a:t>imati</a:t>
            </a:r>
            <a:r>
              <a:rPr lang="en-US" dirty="0"/>
              <a:t> </a:t>
            </a:r>
            <a:r>
              <a:rPr lang="en-US" dirty="0" err="1" smtClean="0"/>
              <a:t>smisao</a:t>
            </a:r>
            <a:r>
              <a:rPr lang="hr-BA" dirty="0" smtClean="0"/>
              <a:t> za humor</a:t>
            </a:r>
            <a:r>
              <a:rPr lang="en-US" dirty="0" smtClean="0"/>
              <a:t>, </a:t>
            </a:r>
            <a:r>
              <a:rPr lang="en-US" dirty="0" err="1"/>
              <a:t>otvoreno</a:t>
            </a:r>
            <a:r>
              <a:rPr lang="en-US" dirty="0"/>
              <a:t> </a:t>
            </a:r>
            <a:r>
              <a:rPr lang="en-US" dirty="0" err="1"/>
              <a:t>komunicirati</a:t>
            </a:r>
            <a:endParaRPr lang="en-US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en-US" dirty="0" err="1"/>
              <a:t>imati</a:t>
            </a:r>
            <a:r>
              <a:rPr lang="en-US" dirty="0"/>
              <a:t> </a:t>
            </a:r>
            <a:r>
              <a:rPr lang="en-US" dirty="0" err="1"/>
              <a:t>smisao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organizaciju</a:t>
            </a:r>
            <a:endParaRPr lang="en-US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en-US" dirty="0" err="1"/>
              <a:t>strpljiv</a:t>
            </a:r>
            <a:endParaRPr lang="en-US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en-US" dirty="0" err="1"/>
              <a:t>fleksibilan</a:t>
            </a:r>
            <a:endParaRPr lang="en-US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en-US" dirty="0" err="1"/>
              <a:t>otvoren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nove</a:t>
            </a:r>
            <a:r>
              <a:rPr lang="en-US" dirty="0"/>
              <a:t> </a:t>
            </a:r>
            <a:r>
              <a:rPr lang="en-US" dirty="0" err="1"/>
              <a:t>ideje</a:t>
            </a:r>
            <a:endParaRPr lang="en-US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en-US" dirty="0" err="1"/>
              <a:t>razumijevanje</a:t>
            </a:r>
            <a:r>
              <a:rPr lang="en-US" dirty="0"/>
              <a:t> </a:t>
            </a:r>
            <a:r>
              <a:rPr lang="en-US" dirty="0" err="1"/>
              <a:t>učenika</a:t>
            </a:r>
            <a:endParaRPr lang="en-US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smtClean="0"/>
          </a:p>
        </p:txBody>
      </p:sp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1463675" y="762000"/>
            <a:ext cx="6196013" cy="4960938"/>
          </a:xfrm>
        </p:spPr>
        <p:txBody>
          <a:bodyPr/>
          <a:lstStyle/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vi-VN" dirty="0"/>
              <a:t>mora imati na umu da rukovodi razredom gdje postoje indivudualne razlike među učenicima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vi-VN" dirty="0"/>
              <a:t>sposobnost empatije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vi-VN" dirty="0"/>
              <a:t>kvalitet njegove ličnosti, ne samo znanje o tome što treba raditi, već i osobine, sposobnosti koje će omogućiti da to znanje dođe do izražaja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vi-VN" dirty="0"/>
              <a:t>odgovoran za uspješnost pojedinca i razreda kao cjeline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vi-VN" dirty="0"/>
              <a:t>usklađenost nastavnik – razrednik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vi-VN" dirty="0"/>
              <a:t>pravednost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vi-VN" dirty="0"/>
              <a:t>objektivnost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vi-VN" dirty="0"/>
              <a:t>dosljednost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smtClean="0"/>
          </a:p>
        </p:txBody>
      </p:sp>
      <p:sp>
        <p:nvSpPr>
          <p:cNvPr id="36866" name="Content Placeholder 2"/>
          <p:cNvSpPr>
            <a:spLocks noGrp="1"/>
          </p:cNvSpPr>
          <p:nvPr>
            <p:ph idx="1"/>
          </p:nvPr>
        </p:nvSpPr>
        <p:spPr>
          <a:xfrm>
            <a:off x="1463675" y="838200"/>
            <a:ext cx="6196013" cy="4884738"/>
          </a:xfrm>
        </p:spPr>
        <p:txBody>
          <a:bodyPr/>
          <a:lstStyle/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smtClean="0"/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 smtClean="0"/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914400"/>
            <a:ext cx="6400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sz="3600" dirty="0"/>
              <a:t>Tko je razrednik / ica u odgojno - obrazovnom procesu</a:t>
            </a:r>
            <a:r>
              <a:rPr lang="pl-PL" dirty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en-US" dirty="0"/>
              <a:t>RAZREDNIK je </a:t>
            </a:r>
            <a:r>
              <a:rPr lang="en-US" dirty="0" err="1"/>
              <a:t>nastavnik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en-US" dirty="0" err="1"/>
              <a:t>vrši</a:t>
            </a:r>
            <a:r>
              <a:rPr lang="en-US" dirty="0"/>
              <a:t> </a:t>
            </a:r>
            <a:r>
              <a:rPr lang="en-US" dirty="0" err="1"/>
              <a:t>funkciju</a:t>
            </a:r>
            <a:r>
              <a:rPr lang="en-US" dirty="0"/>
              <a:t> </a:t>
            </a:r>
            <a:r>
              <a:rPr lang="en-US" dirty="0" err="1"/>
              <a:t>pedagoškog</a:t>
            </a:r>
            <a:r>
              <a:rPr lang="en-US" dirty="0"/>
              <a:t>, </a:t>
            </a:r>
            <a:r>
              <a:rPr lang="en-US" dirty="0" err="1"/>
              <a:t>organizacijskog</a:t>
            </a:r>
            <a:r>
              <a:rPr lang="en-US" dirty="0"/>
              <a:t> i </a:t>
            </a:r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r>
              <a:rPr lang="hr-BA" dirty="0" smtClean="0"/>
              <a:t>    </a:t>
            </a:r>
            <a:r>
              <a:rPr lang="en-US" dirty="0" err="1" smtClean="0"/>
              <a:t>administrativnog</a:t>
            </a:r>
            <a:r>
              <a:rPr lang="en-US" dirty="0" smtClean="0"/>
              <a:t> </a:t>
            </a:r>
            <a:r>
              <a:rPr lang="en-US" dirty="0" err="1"/>
              <a:t>rukovodioca</a:t>
            </a:r>
            <a:r>
              <a:rPr lang="en-US" dirty="0"/>
              <a:t> </a:t>
            </a:r>
            <a:r>
              <a:rPr lang="en-US" dirty="0" err="1" smtClean="0"/>
              <a:t>jednog</a:t>
            </a:r>
            <a:endParaRPr lang="hr-BA" dirty="0" smtClean="0"/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r>
              <a:rPr lang="en-US" dirty="0" smtClean="0"/>
              <a:t> </a:t>
            </a:r>
            <a:r>
              <a:rPr lang="hr-BA" dirty="0" smtClean="0"/>
              <a:t>  </a:t>
            </a:r>
            <a:r>
              <a:rPr lang="en-US" dirty="0" err="1" smtClean="0"/>
              <a:t>odjeljenja</a:t>
            </a:r>
            <a:r>
              <a:rPr lang="en-US" dirty="0" smtClean="0"/>
              <a:t> </a:t>
            </a:r>
            <a:r>
              <a:rPr lang="en-US" dirty="0" err="1"/>
              <a:t>škole</a:t>
            </a:r>
            <a:r>
              <a:rPr lang="en-US" dirty="0"/>
              <a:t>.( “</a:t>
            </a:r>
            <a:r>
              <a:rPr lang="en-US" dirty="0" err="1"/>
              <a:t>Enciklopedijski</a:t>
            </a:r>
            <a:r>
              <a:rPr lang="en-US" dirty="0"/>
              <a:t> </a:t>
            </a:r>
            <a:r>
              <a:rPr lang="en-US" dirty="0" err="1"/>
              <a:t>rječnik</a:t>
            </a:r>
            <a:r>
              <a:rPr lang="en-US" dirty="0"/>
              <a:t> </a:t>
            </a:r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r>
              <a:rPr lang="hr-BA" dirty="0" smtClean="0"/>
              <a:t>   </a:t>
            </a:r>
            <a:r>
              <a:rPr lang="en-US" dirty="0" err="1" smtClean="0"/>
              <a:t>pedagogije</a:t>
            </a:r>
            <a:r>
              <a:rPr lang="en-US" dirty="0"/>
              <a:t>”)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990600" y="685800"/>
            <a:ext cx="6965950" cy="762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762000"/>
            <a:ext cx="6629400" cy="5257800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hr-BA" dirty="0" smtClean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_______________________________________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hr-BA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_______________________________________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hr-BA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_______________________________________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hr-BA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_______________________________________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hr-BA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_______________________________________</a:t>
            </a:r>
            <a:br>
              <a:rPr lang="hr-BA" dirty="0" smtClean="0"/>
            </a:br>
            <a:r>
              <a:rPr lang="hr-BA" dirty="0" smtClean="0"/>
              <a:t/>
            </a:r>
            <a:br>
              <a:rPr lang="hr-BA" dirty="0" smtClean="0"/>
            </a:br>
            <a:endParaRPr lang="hr-BA" dirty="0" smtClean="0"/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Kriteriji za izbor razrednika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Najveći broj nastavnih sati u odjel</a:t>
            </a:r>
            <a:r>
              <a:rPr lang="hr-BA" smtClean="0"/>
              <a:t>jenju</a:t>
            </a:r>
            <a:endParaRPr lang="en-US" smtClean="0"/>
          </a:p>
          <a:p>
            <a:r>
              <a:rPr lang="hr-BA" smtClean="0"/>
              <a:t>Nastavničko vijeće utvrđuje prijedlog za imenovanje razrednika/ca</a:t>
            </a:r>
            <a:endParaRPr lang="en-US" smtClean="0"/>
          </a:p>
          <a:p>
            <a:r>
              <a:rPr lang="en-US" smtClean="0"/>
              <a:t>Ostali kriteriji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675" y="609600"/>
            <a:ext cx="6196013" cy="5113338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hr-BA" dirty="0" smtClean="0"/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r>
              <a:rPr lang="hr-BA" dirty="0" smtClean="0"/>
              <a:t> ____________________________________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hr-BA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_____________________________________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hr-BA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_____________________________________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hr-BA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_____________________________________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hr-BA" dirty="0"/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_____________________________________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Št</a:t>
            </a:r>
            <a:r>
              <a:rPr lang="hr-BA" smtClean="0"/>
              <a:t>a</a:t>
            </a:r>
            <a:r>
              <a:rPr lang="en-US" smtClean="0"/>
              <a:t> je razredništvo</a:t>
            </a:r>
            <a:r>
              <a:rPr lang="hr-BA" smtClean="0"/>
              <a:t>?</a:t>
            </a:r>
            <a:endParaRPr lang="en-US" smtClean="0"/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s-Latn-B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914400"/>
            <a:ext cx="6965950" cy="460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1295400" y="990600"/>
            <a:ext cx="6364288" cy="4732338"/>
          </a:xfrm>
        </p:spPr>
        <p:txBody>
          <a:bodyPr/>
          <a:lstStyle/>
          <a:p>
            <a:endParaRPr lang="hr-BA" smtClean="0"/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  <a:p>
            <a:endParaRPr lang="hr-BA" smtClean="0"/>
          </a:p>
          <a:p>
            <a:r>
              <a:rPr lang="hr-BA" smtClean="0"/>
              <a:t>_____________________________________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</a:t>
            </a:r>
            <a:r>
              <a:rPr lang="hr-BA" smtClean="0"/>
              <a:t>unkcije razrednika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Pedagoško-odgojna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Organizaciona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Istraživačka</a:t>
            </a:r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r>
              <a:rPr lang="hr-BA" dirty="0"/>
              <a:t>  </a:t>
            </a:r>
            <a:r>
              <a:rPr lang="hr-BA" dirty="0" smtClean="0"/>
              <a:t> -  dijagnostička </a:t>
            </a:r>
            <a:r>
              <a:rPr lang="hr-BA" dirty="0"/>
              <a:t>aktivnost  </a:t>
            </a:r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r>
              <a:rPr lang="hr-BA" dirty="0"/>
              <a:t> </a:t>
            </a:r>
            <a:r>
              <a:rPr lang="hr-BA" dirty="0" smtClean="0"/>
              <a:t>  </a:t>
            </a:r>
            <a:r>
              <a:rPr lang="hr-BA" dirty="0"/>
              <a:t>-  osobno stručno usavršavanje</a:t>
            </a:r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r>
              <a:rPr lang="hr-BA" dirty="0"/>
              <a:t> </a:t>
            </a:r>
            <a:r>
              <a:rPr lang="hr-BA" dirty="0" smtClean="0"/>
              <a:t>   </a:t>
            </a:r>
            <a:r>
              <a:rPr lang="hr-BA" dirty="0"/>
              <a:t>- prognostička </a:t>
            </a:r>
            <a:r>
              <a:rPr lang="hr-BA" dirty="0" smtClean="0"/>
              <a:t>aktivnost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r>
              <a:rPr lang="hr-BA" dirty="0" smtClean="0"/>
              <a:t>Administrativna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Char char="O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73</TotalTime>
  <Words>244</Words>
  <Application>Microsoft Office PowerPoint</Application>
  <PresentationFormat>On-screen Show (4:3)</PresentationFormat>
  <Paragraphs>174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Franklin Gothic Book</vt:lpstr>
      <vt:lpstr>Arial</vt:lpstr>
      <vt:lpstr>Constantia</vt:lpstr>
      <vt:lpstr>Brush Script MT</vt:lpstr>
      <vt:lpstr>Calibri</vt:lpstr>
      <vt:lpstr>Rage Italic</vt:lpstr>
      <vt:lpstr>Pushpin</vt:lpstr>
      <vt:lpstr>Pushpin</vt:lpstr>
      <vt:lpstr>Pushpin</vt:lpstr>
      <vt:lpstr>Pushpin</vt:lpstr>
      <vt:lpstr>Nastavnik/ca-razrednik/ca</vt:lpstr>
      <vt:lpstr>Slide 2</vt:lpstr>
      <vt:lpstr>Tko je razrednik / ica u odgojno - obrazovnom procesu?</vt:lpstr>
      <vt:lpstr>Slide 4</vt:lpstr>
      <vt:lpstr>Kriteriji za izbor razrednika</vt:lpstr>
      <vt:lpstr>Slide 6</vt:lpstr>
      <vt:lpstr>Šta je razredništvo?</vt:lpstr>
      <vt:lpstr>Slide 8</vt:lpstr>
      <vt:lpstr>Funkcije razrednika</vt:lpstr>
      <vt:lpstr>Slide 10</vt:lpstr>
      <vt:lpstr>Područja odgojnog djelovanja razrednika/ce</vt:lpstr>
      <vt:lpstr>Slide 12</vt:lpstr>
      <vt:lpstr>Organizaciona funkcija razredniak/ce</vt:lpstr>
      <vt:lpstr>Slide 14</vt:lpstr>
      <vt:lpstr>Slide 15</vt:lpstr>
      <vt:lpstr>Slide 16</vt:lpstr>
      <vt:lpstr>Istraživačka funkcija razrednika/ce</vt:lpstr>
      <vt:lpstr>Slide 18</vt:lpstr>
      <vt:lpstr>Administrativna funkcija razrednika/ce</vt:lpstr>
      <vt:lpstr>Slide 20</vt:lpstr>
      <vt:lpstr>Ličnost razrednika/ce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Nastavnik/ca-razrednik/ca</dc:title>
  <dc:creator>mama</dc:creator>
  <cp:lastModifiedBy>Mirjana Mavrak</cp:lastModifiedBy>
  <cp:revision>9</cp:revision>
  <cp:lastPrinted>2012-03-29T23:16:01Z</cp:lastPrinted>
  <dcterms:created xsi:type="dcterms:W3CDTF">2012-03-29T22:13:14Z</dcterms:created>
  <dcterms:modified xsi:type="dcterms:W3CDTF">2012-03-30T05:16:10Z</dcterms:modified>
</cp:coreProperties>
</file>