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1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110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08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116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20"/>
  </p:notesMasterIdLst>
  <p:sldIdLst>
    <p:sldId id="256" r:id="rId3"/>
    <p:sldId id="257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258" r:id="rId118"/>
    <p:sldId id="372" r:id="rId1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20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570" y="-96"/>
      </p:cViewPr>
      <p:guideLst>
        <p:guide orient="horz" pos="4319"/>
        <p:guide pos="57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1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18B1-87F2-47D9-A732-739697313DBA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15578-2015-46EF-9D5A-26CAEA7A6E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113</a:t>
            </a:fld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114</a:t>
            </a:fld>
            <a:endParaRPr 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115</a:t>
            </a:fld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116</a:t>
            </a:fld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33468-C4F1-4217-BE54-22117B58D71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33468-C4F1-4217-BE54-22117B58D71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33468-C4F1-4217-BE54-22117B58D71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B7F3C1-960D-46EF-BE58-610B2F9108D4}" type="slidenum">
              <a:rPr lang="en-US"/>
              <a:pPr/>
              <a:t>7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400" dirty="0" smtClean="0"/>
              <a:t>Self-Assessment</a:t>
            </a:r>
          </a:p>
          <a:p>
            <a:pPr lvl="1" eaLnBrk="1" hangingPunct="1"/>
            <a:r>
              <a:rPr lang="en-US" sz="1600" dirty="0" smtClean="0"/>
              <a:t>Opportunities to learn, practice, and apply information</a:t>
            </a:r>
          </a:p>
          <a:p>
            <a:pPr lvl="1" eaLnBrk="1" hangingPunct="1"/>
            <a:r>
              <a:rPr lang="en-US" sz="1600" dirty="0" smtClean="0"/>
              <a:t>Not graded – but may be scored</a:t>
            </a:r>
          </a:p>
          <a:p>
            <a:pPr eaLnBrk="1" hangingPunct="1"/>
            <a:r>
              <a:rPr lang="en-US" sz="1400" dirty="0" smtClean="0"/>
              <a:t>Formative Assessment</a:t>
            </a:r>
          </a:p>
          <a:p>
            <a:pPr lvl="1" eaLnBrk="1" hangingPunct="1"/>
            <a:r>
              <a:rPr lang="en-US" sz="1600" dirty="0" smtClean="0"/>
              <a:t>Helps learners collect information to improve understanding</a:t>
            </a:r>
          </a:p>
          <a:p>
            <a:pPr lvl="1" eaLnBrk="1" hangingPunct="1"/>
            <a:r>
              <a:rPr lang="en-US" sz="1600" dirty="0" smtClean="0"/>
              <a:t>Helps instructors collect information to improve teaching</a:t>
            </a:r>
          </a:p>
          <a:p>
            <a:pPr eaLnBrk="1" hangingPunct="1"/>
            <a:r>
              <a:rPr lang="en-US" sz="1400" dirty="0" smtClean="0"/>
              <a:t>Summative Assessment</a:t>
            </a:r>
          </a:p>
          <a:p>
            <a:pPr lvl="1" eaLnBrk="1" hangingPunct="1"/>
            <a:r>
              <a:rPr lang="en-US" sz="1600" dirty="0" smtClean="0"/>
              <a:t>Gathering and interpreting data to make a decision about a grade</a:t>
            </a:r>
          </a:p>
          <a:p>
            <a:pPr lvl="1" eaLnBrk="1" hangingPunct="1"/>
            <a:r>
              <a:rPr lang="en-US" sz="1600" dirty="0" smtClean="0"/>
              <a:t>Associated with testing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78</a:t>
            </a:fld>
            <a:endParaRPr 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33468-C4F1-4217-BE54-22117B58D71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33468-C4F1-4217-BE54-22117B58D71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15578-2015-46EF-9D5A-26CAEA7A6E1E}" type="slidenum">
              <a:rPr lang="en-US" smtClean="0"/>
              <a:pPr/>
              <a:t>99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rgbClr val="57201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Candar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 i="0" cap="none" spc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25BC7-318E-4EFA-81E0-89EBFD5C0491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1CABB-163A-4624-A577-2A205A6A76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0" h="0"/>
              <a:contourClr>
                <a:schemeClr val="bg2"/>
              </a:contourClr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57201F"/>
                </a:solidFill>
                <a:latin typeface="+mn-lt"/>
                <a:cs typeface="Arial" pitchFamily="34" charset="0"/>
              </a:defRPr>
            </a:lvl1pPr>
          </a:lstStyle>
          <a:p>
            <a:fld id="{90225BC7-318E-4EFA-81E0-89EBFD5C0491}" type="datetimeFigureOut">
              <a:rPr lang="en-US" smtClean="0"/>
              <a:pPr/>
              <a:t>1/27/2012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rgbClr val="57201F"/>
                </a:solidFill>
                <a:latin typeface="+mn-lt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57201F"/>
                </a:solidFill>
                <a:latin typeface="+mn-lt"/>
                <a:cs typeface="Arial" pitchFamily="34" charset="0"/>
              </a:defRPr>
            </a:lvl1pPr>
          </a:lstStyle>
          <a:p>
            <a:fld id="{B551CABB-163A-4624-A577-2A205A6A764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i="0" kern="1200" cap="none" spc="0" baseline="0">
          <a:ln w="50800"/>
          <a:solidFill>
            <a:srgbClr val="57201F"/>
          </a:solidFill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  <a:latin typeface="+mj-lt"/>
          <a:ea typeface="+mj-ea"/>
          <a:cs typeface="Verdan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b="0" kern="1200">
          <a:ln>
            <a:solidFill>
              <a:schemeClr val="bg1">
                <a:lumMod val="50000"/>
              </a:schemeClr>
            </a:solidFill>
          </a:ln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b="0" kern="1200">
          <a:ln>
            <a:solidFill>
              <a:schemeClr val="bg1">
                <a:lumMod val="50000"/>
              </a:schemeClr>
            </a:solidFill>
          </a:ln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b="0" kern="1200">
          <a:ln>
            <a:solidFill>
              <a:schemeClr val="bg1">
                <a:lumMod val="50000"/>
              </a:schemeClr>
            </a:solidFill>
          </a:ln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b="0" kern="1200">
          <a:ln>
            <a:solidFill>
              <a:schemeClr val="bg1">
                <a:lumMod val="50000"/>
              </a:schemeClr>
            </a:solidFill>
          </a:ln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sz="2000" b="0" kern="1200">
          <a:ln>
            <a:solidFill>
              <a:schemeClr val="bg1">
                <a:lumMod val="50000"/>
              </a:schemeClr>
            </a:solidFill>
          </a:ln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Ishodi učenja i vrednovanje</a:t>
            </a:r>
            <a:br>
              <a:rPr lang="bs-Latn-BA" dirty="0" smtClean="0"/>
            </a:br>
            <a:r>
              <a:rPr lang="bs-Latn-BA" dirty="0" smtClean="0"/>
              <a:t>postignuća – vještina postavljanja pitanja i konstrukcija</a:t>
            </a:r>
            <a:br>
              <a:rPr lang="bs-Latn-BA" dirty="0" smtClean="0"/>
            </a:br>
            <a:r>
              <a:rPr lang="bs-Latn-BA" dirty="0" smtClean="0"/>
              <a:t>materijala za vrednovanje u nastavi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86322"/>
            <a:ext cx="6400800" cy="852478"/>
          </a:xfrm>
        </p:spPr>
        <p:txBody>
          <a:bodyPr>
            <a:normAutofit fontScale="92500" lnSpcReduction="20000"/>
          </a:bodyPr>
          <a:lstStyle/>
          <a:p>
            <a:r>
              <a:rPr lang="bs-Latn-BA" dirty="0" err="1" smtClean="0"/>
              <a:t>Dženana</a:t>
            </a:r>
            <a:r>
              <a:rPr lang="bs-Latn-BA" dirty="0" smtClean="0"/>
              <a:t> </a:t>
            </a:r>
            <a:r>
              <a:rPr lang="bs-Latn-BA" dirty="0" err="1" smtClean="0"/>
              <a:t>Husremović</a:t>
            </a:r>
            <a:r>
              <a:rPr lang="bs-Latn-BA" dirty="0" smtClean="0"/>
              <a:t>, Odsjek za psihologiju FF Sarajevo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s-Latn-BA" dirty="0" smtClean="0"/>
              <a:t>Pitanja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s-Latn-BA" dirty="0" err="1" smtClean="0"/>
              <a:t>Dženana</a:t>
            </a:r>
            <a:r>
              <a:rPr lang="bs-Latn-BA" dirty="0" smtClean="0"/>
              <a:t> </a:t>
            </a:r>
            <a:r>
              <a:rPr lang="bs-Latn-BA" dirty="0" err="1" smtClean="0"/>
              <a:t>Husremović</a:t>
            </a:r>
            <a:endParaRPr lang="bs-Latn-B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b="1" i="1" dirty="0" smtClean="0"/>
              <a:t>poređenje</a:t>
            </a:r>
            <a:endParaRPr lang="en-US" dirty="0" smtClean="0"/>
          </a:p>
          <a:p>
            <a:r>
              <a:rPr lang="bs-Latn-BA" dirty="0" smtClean="0"/>
              <a:t>Objasni sličnosti i razlike između</a:t>
            </a:r>
            <a:r>
              <a:rPr lang="en-US" dirty="0" smtClean="0"/>
              <a:t>. . .</a:t>
            </a:r>
          </a:p>
          <a:p>
            <a:r>
              <a:rPr lang="bs-Latn-BA" dirty="0" smtClean="0"/>
              <a:t>Usporedi ove dvije metode za</a:t>
            </a:r>
            <a:r>
              <a:rPr lang="en-US" dirty="0" smtClean="0"/>
              <a:t>. . 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b="1" i="1" dirty="0" smtClean="0"/>
              <a:t>Klasificiranje, organiziranje</a:t>
            </a:r>
            <a:endParaRPr lang="en-US" dirty="0" smtClean="0"/>
          </a:p>
          <a:p>
            <a:r>
              <a:rPr lang="bs-Latn-BA" dirty="0" err="1" smtClean="0"/>
              <a:t>Grupiraj</a:t>
            </a:r>
            <a:r>
              <a:rPr lang="bs-Latn-BA" dirty="0" smtClean="0"/>
              <a:t> termine prema.... </a:t>
            </a:r>
            <a:endParaRPr lang="en-US" dirty="0" smtClean="0"/>
          </a:p>
          <a:p>
            <a:r>
              <a:rPr lang="bs-Latn-BA" dirty="0" smtClean="0"/>
              <a:t>Što je zajedničko dolje </a:t>
            </a:r>
            <a:r>
              <a:rPr lang="bs-Latn-BA" dirty="0" err="1" smtClean="0"/>
              <a:t>pobrojanim</a:t>
            </a:r>
            <a:r>
              <a:rPr lang="bs-Latn-BA" dirty="0" smtClean="0"/>
              <a:t> terminima /datumima /...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b="1" i="1" dirty="0" smtClean="0"/>
              <a:t>Predviđanje, prepoznavanje uzroka i posljedica</a:t>
            </a:r>
            <a:endParaRPr lang="bs-Latn-BA" dirty="0" smtClean="0"/>
          </a:p>
          <a:p>
            <a:r>
              <a:rPr lang="bs-Latn-BA" dirty="0" smtClean="0"/>
              <a:t>Što su glavni uzroci</a:t>
            </a:r>
            <a:r>
              <a:rPr lang="en-US" dirty="0" smtClean="0"/>
              <a:t>. . .?</a:t>
            </a:r>
          </a:p>
          <a:p>
            <a:r>
              <a:rPr lang="bs-Latn-BA" dirty="0" smtClean="0"/>
              <a:t>Što će biti </a:t>
            </a:r>
            <a:r>
              <a:rPr lang="bs-Latn-BA" dirty="0" err="1" smtClean="0"/>
              <a:t>najverovatniji</a:t>
            </a:r>
            <a:r>
              <a:rPr lang="bs-Latn-BA" dirty="0" smtClean="0"/>
              <a:t> efekti</a:t>
            </a:r>
            <a:r>
              <a:rPr lang="en-US" dirty="0" smtClean="0"/>
              <a:t>. . .?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bs-Latn-BA" b="1" i="1" dirty="0" smtClean="0"/>
              <a:t>zaključivanje</a:t>
            </a:r>
            <a:endParaRPr lang="en-US" dirty="0" smtClean="0"/>
          </a:p>
          <a:p>
            <a:r>
              <a:rPr lang="bs-Latn-BA" dirty="0" smtClean="0"/>
              <a:t>Uzimajući prezentirane činjenice u obzir, što će se </a:t>
            </a:r>
            <a:r>
              <a:rPr lang="bs-Latn-BA" dirty="0" err="1" smtClean="0"/>
              <a:t>najverovatnije</a:t>
            </a:r>
            <a:r>
              <a:rPr lang="bs-Latn-BA" dirty="0" smtClean="0"/>
              <a:t> desiti ako .... ?</a:t>
            </a:r>
            <a:endParaRPr lang="en-US" dirty="0" smtClean="0"/>
          </a:p>
          <a:p>
            <a:r>
              <a:rPr lang="bs-Latn-BA" dirty="0" smtClean="0"/>
              <a:t>Kako će (neka osoba) </a:t>
            </a:r>
            <a:r>
              <a:rPr lang="bs-Latn-BA" dirty="0" err="1" smtClean="0"/>
              <a:t>najverovatnije</a:t>
            </a:r>
            <a:r>
              <a:rPr lang="bs-Latn-BA" dirty="0" smtClean="0"/>
              <a:t> reagirati u (datoj) situaciji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b="1" i="1" dirty="0" smtClean="0"/>
              <a:t>Aplikacija principa</a:t>
            </a:r>
            <a:endParaRPr lang="en-US" dirty="0" smtClean="0"/>
          </a:p>
          <a:p>
            <a:r>
              <a:rPr lang="bs-Latn-BA" dirty="0" smtClean="0"/>
              <a:t>Koristeći princip ..... Opiši kako bi riješio sljedeću situaciju</a:t>
            </a:r>
            <a:endParaRPr lang="en-US" dirty="0" smtClean="0"/>
          </a:p>
          <a:p>
            <a:r>
              <a:rPr lang="bs-Latn-BA" dirty="0" smtClean="0"/>
              <a:t>Opiši situaciju koja ilustrira princip .... </a:t>
            </a:r>
            <a:endParaRPr lang="en-US" dirty="0" smtClean="0"/>
          </a:p>
          <a:p>
            <a:pPr>
              <a:buNone/>
            </a:pPr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bs-Latn-BA" b="1" i="1" dirty="0" smtClean="0"/>
              <a:t>analiza</a:t>
            </a:r>
            <a:endParaRPr lang="en-US" dirty="0" smtClean="0"/>
          </a:p>
          <a:p>
            <a:r>
              <a:rPr lang="bs-Latn-BA" dirty="0" smtClean="0"/>
              <a:t>Pronađi i </a:t>
            </a:r>
            <a:r>
              <a:rPr lang="bs-Latn-BA" dirty="0" err="1" smtClean="0"/>
              <a:t>opiši</a:t>
            </a:r>
            <a:r>
              <a:rPr lang="bs-Latn-BA" dirty="0" smtClean="0"/>
              <a:t> pogreške u zaključivanju u sljedećem paragrafu</a:t>
            </a:r>
            <a:endParaRPr lang="en-US" dirty="0" smtClean="0"/>
          </a:p>
          <a:p>
            <a:r>
              <a:rPr lang="bs-Latn-BA" dirty="0" err="1" smtClean="0"/>
              <a:t>Izlistaj</a:t>
            </a:r>
            <a:r>
              <a:rPr lang="bs-Latn-BA" dirty="0" smtClean="0"/>
              <a:t> i </a:t>
            </a:r>
            <a:r>
              <a:rPr lang="bs-Latn-BA" dirty="0" err="1" smtClean="0"/>
              <a:t>opiši</a:t>
            </a:r>
            <a:r>
              <a:rPr lang="bs-Latn-BA" dirty="0" smtClean="0"/>
              <a:t> karakteristike ....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b="1" i="1" dirty="0" smtClean="0"/>
              <a:t>Sinteza, integriranje podataka iz različitih izvora</a:t>
            </a:r>
            <a:endParaRPr lang="en-US" dirty="0" smtClean="0"/>
          </a:p>
          <a:p>
            <a:r>
              <a:rPr lang="bs-Latn-BA" dirty="0" smtClean="0"/>
              <a:t>Opiši plan kojim bismo pokazali da ....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bs-Latn-BA" b="1" dirty="0" smtClean="0"/>
              <a:t>argumentiranje, organiziranje podataka za odbranu nekog stava , ubjeđivanje</a:t>
            </a:r>
            <a:endParaRPr lang="en-US" b="1" dirty="0" smtClean="0"/>
          </a:p>
          <a:p>
            <a:r>
              <a:rPr lang="bs-Latn-BA" dirty="0" smtClean="0"/>
              <a:t>Koja ti se od ponuđenih alternativa najviše dopada i zašto? </a:t>
            </a:r>
            <a:endParaRPr lang="en-US" dirty="0" smtClean="0"/>
          </a:p>
          <a:p>
            <a:r>
              <a:rPr lang="bs-Latn-BA" dirty="0" smtClean="0"/>
              <a:t>Objasni zašto se slažeš il ine slažeš sa navedenom tvrdnjom</a:t>
            </a:r>
            <a:endParaRPr lang="en-US" dirty="0" smtClean="0"/>
          </a:p>
          <a:p>
            <a:r>
              <a:rPr lang="bs-Latn-BA" dirty="0" smtClean="0"/>
              <a:t>Napišite pismo Školskom odboru da poveća sredstva za kupovinu računara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b="1" i="1" dirty="0" err="1" smtClean="0"/>
              <a:t>sumiranje</a:t>
            </a:r>
            <a:r>
              <a:rPr lang="en-US" b="1" i="1" dirty="0" smtClean="0"/>
              <a:t>:</a:t>
            </a:r>
            <a:r>
              <a:rPr lang="en-US" dirty="0" smtClean="0"/>
              <a:t> </a:t>
            </a:r>
          </a:p>
          <a:p>
            <a:r>
              <a:rPr lang="bs-Latn-BA" dirty="0" smtClean="0"/>
              <a:t>Svojim riječima </a:t>
            </a:r>
            <a:r>
              <a:rPr lang="bs-Latn-BA" dirty="0" err="1" smtClean="0"/>
              <a:t>sumiraj</a:t>
            </a:r>
            <a:r>
              <a:rPr lang="bs-Latn-BA" dirty="0" smtClean="0"/>
              <a:t> što je rečeno</a:t>
            </a:r>
            <a:r>
              <a:rPr lang="en-US" dirty="0" smtClean="0"/>
              <a:t>. . . .</a:t>
            </a:r>
          </a:p>
          <a:p>
            <a:r>
              <a:rPr lang="bs-Latn-BA" dirty="0" smtClean="0"/>
              <a:t>Koje su ključni elementi teksta</a:t>
            </a:r>
            <a:r>
              <a:rPr lang="en-US" dirty="0" smtClean="0"/>
              <a:t>. . .</a:t>
            </a:r>
          </a:p>
          <a:p>
            <a:r>
              <a:rPr lang="bs-Latn-BA" dirty="0" smtClean="0"/>
              <a:t>Kratko </a:t>
            </a:r>
            <a:r>
              <a:rPr lang="bs-Latn-BA" dirty="0" err="1" smtClean="0"/>
              <a:t>sumirajte</a:t>
            </a:r>
            <a:r>
              <a:rPr lang="bs-Latn-BA" dirty="0" smtClean="0"/>
              <a:t> sadržaj</a:t>
            </a:r>
            <a:r>
              <a:rPr lang="en-US" dirty="0" smtClean="0"/>
              <a:t>. . 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bs-Latn-BA" b="1" i="1" dirty="0" err="1" smtClean="0"/>
              <a:t>generalizirajte</a:t>
            </a:r>
            <a:endParaRPr lang="en-US" dirty="0" smtClean="0"/>
          </a:p>
          <a:p>
            <a:r>
              <a:rPr lang="bs-Latn-BA" dirty="0" smtClean="0"/>
              <a:t>Napišite nekoliko </a:t>
            </a:r>
            <a:r>
              <a:rPr lang="bs-Latn-BA" dirty="0" err="1" smtClean="0"/>
              <a:t>validnih</a:t>
            </a:r>
            <a:r>
              <a:rPr lang="bs-Latn-BA" dirty="0" smtClean="0"/>
              <a:t> zaključaka iz gore navedenog </a:t>
            </a:r>
            <a:r>
              <a:rPr lang="bs-Latn-BA" dirty="0" err="1" smtClean="0"/>
              <a:t>teskta</a:t>
            </a:r>
            <a:r>
              <a:rPr lang="en-US" dirty="0" smtClean="0"/>
              <a:t>.</a:t>
            </a:r>
          </a:p>
          <a:p>
            <a:r>
              <a:rPr lang="bs-Latn-BA" dirty="0" smtClean="0"/>
              <a:t>Napišite set principa koji objašnjavaju neku </a:t>
            </a:r>
            <a:r>
              <a:rPr lang="bs-Latn-BA" dirty="0" err="1" smtClean="0"/>
              <a:t>sitaciju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bs-Latn-BA" b="1" i="1" dirty="0" smtClean="0"/>
              <a:t>evaluacija</a:t>
            </a:r>
            <a:endParaRPr lang="en-US" dirty="0" smtClean="0"/>
          </a:p>
          <a:p>
            <a:r>
              <a:rPr lang="bs-Latn-BA" dirty="0" smtClean="0"/>
              <a:t>Koristeći kriterije koje smo naučili na </a:t>
            </a:r>
            <a:r>
              <a:rPr lang="bs-Latn-BA" dirty="0" err="1" smtClean="0"/>
              <a:t>časunapišite</a:t>
            </a:r>
            <a:r>
              <a:rPr lang="bs-Latn-BA" dirty="0" smtClean="0"/>
              <a:t> evaluaciju</a:t>
            </a:r>
            <a:r>
              <a:rPr lang="en-US" dirty="0" smtClean="0"/>
              <a:t> . . .</a:t>
            </a:r>
          </a:p>
          <a:p>
            <a:r>
              <a:rPr lang="bs-Latn-BA" dirty="0" smtClean="0"/>
              <a:t>Koje su glavne snage i slabosti</a:t>
            </a:r>
            <a:r>
              <a:rPr lang="en-US" dirty="0" smtClean="0"/>
              <a:t> . . .</a:t>
            </a:r>
          </a:p>
          <a:p>
            <a:r>
              <a:rPr lang="bs-Latn-BA" dirty="0" smtClean="0"/>
              <a:t>Dat je </a:t>
            </a:r>
            <a:r>
              <a:rPr lang="bs-Latn-BA" dirty="0" err="1" smtClean="0"/>
              <a:t>portfolio</a:t>
            </a:r>
            <a:r>
              <a:rPr lang="bs-Latn-BA" dirty="0" smtClean="0"/>
              <a:t> i rubrike koje trebate koristiti da </a:t>
            </a:r>
            <a:r>
              <a:rPr lang="bs-Latn-BA" dirty="0" err="1" smtClean="0"/>
              <a:t>evaluirate</a:t>
            </a:r>
            <a:r>
              <a:rPr lang="bs-Latn-BA" dirty="0" smtClean="0"/>
              <a:t> </a:t>
            </a:r>
            <a:r>
              <a:rPr lang="bs-Latn-BA" dirty="0" err="1" smtClean="0"/>
              <a:t>portfolio</a:t>
            </a:r>
            <a:r>
              <a:rPr lang="bs-Latn-BA" dirty="0" smtClean="0"/>
              <a:t>. Objasnite svoje ocjene kroz primjere iz </a:t>
            </a:r>
            <a:r>
              <a:rPr lang="bs-Latn-BA" dirty="0" err="1" smtClean="0"/>
              <a:t>portfolia</a:t>
            </a:r>
            <a:endParaRPr lang="en-US" dirty="0" smtClean="0"/>
          </a:p>
          <a:p>
            <a:pPr>
              <a:buNone/>
            </a:pPr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bs-Latn-BA" b="1" i="1" dirty="0" smtClean="0"/>
              <a:t>kreiranje </a:t>
            </a:r>
            <a:r>
              <a:rPr lang="bs-Latn-BA" b="1" i="1" dirty="0" err="1" smtClean="0"/>
              <a:t>orginalnog</a:t>
            </a:r>
            <a:r>
              <a:rPr lang="bs-Latn-BA" b="1" i="1" dirty="0" smtClean="0"/>
              <a:t> rješenja, produkta ili procedure</a:t>
            </a:r>
            <a:endParaRPr lang="en-US" dirty="0" smtClean="0"/>
          </a:p>
          <a:p>
            <a:r>
              <a:rPr lang="bs-Latn-BA" dirty="0" smtClean="0"/>
              <a:t>Napišite što više rješenja koje možete smisliti </a:t>
            </a:r>
            <a:r>
              <a:rPr lang="en-US" dirty="0" smtClean="0"/>
              <a:t>. . 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Strukturiranje </a:t>
            </a:r>
            <a:r>
              <a:rPr lang="bs-Latn-BA" dirty="0" err="1" smtClean="0"/>
              <a:t>esejskih</a:t>
            </a:r>
            <a:r>
              <a:rPr lang="bs-Latn-BA" dirty="0" smtClean="0"/>
              <a:t> pitanja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Kako zadatak postaje više strukturiran on postaje i jasniji te tako omogućavamo učenicima da pokažu da li znaju ili ne znaju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Primjer strukturiranja: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s-Latn-BA" dirty="0" smtClean="0"/>
              <a:t>Napišite paragraf o zapošljavanju studenata tokom trajanja akademske godine </a:t>
            </a:r>
            <a:r>
              <a:rPr lang="en-US" dirty="0" smtClean="0"/>
              <a:t>  </a:t>
            </a:r>
            <a:endParaRPr lang="bs-Latn-BA" dirty="0" smtClean="0"/>
          </a:p>
          <a:p>
            <a:r>
              <a:rPr lang="bs-Latn-BA" dirty="0" smtClean="0"/>
              <a:t>Napišite paragraf o zapošljavanju studenata tokom trajanja akademske godine.</a:t>
            </a:r>
            <a:r>
              <a:rPr lang="en-US" dirty="0" smtClean="0"/>
              <a:t> </a:t>
            </a:r>
            <a:r>
              <a:rPr lang="bs-Latn-BA" dirty="0" smtClean="0"/>
              <a:t>Vaš paragraf treba da uključuje:</a:t>
            </a:r>
          </a:p>
          <a:p>
            <a:r>
              <a:rPr lang="en-US" dirty="0" smtClean="0"/>
              <a:t>a. </a:t>
            </a:r>
            <a:r>
              <a:rPr lang="bs-Latn-BA" dirty="0" smtClean="0"/>
              <a:t>Ključnu početnu rečenicu </a:t>
            </a:r>
            <a:r>
              <a:rPr lang="en-US" dirty="0" smtClean="0"/>
              <a:t>  </a:t>
            </a:r>
            <a:endParaRPr lang="bs-Latn-BA" dirty="0" smtClean="0"/>
          </a:p>
          <a:p>
            <a:r>
              <a:rPr lang="en-US" dirty="0" smtClean="0"/>
              <a:t>b. </a:t>
            </a:r>
            <a:r>
              <a:rPr lang="bs-Latn-BA" dirty="0" smtClean="0"/>
              <a:t>Najmanje četiri rečenice koje podržavaju ključnu rečenicu</a:t>
            </a:r>
            <a:r>
              <a:rPr lang="en-US" dirty="0" smtClean="0"/>
              <a:t> </a:t>
            </a:r>
            <a:endParaRPr lang="bs-Latn-BA" dirty="0" smtClean="0"/>
          </a:p>
          <a:p>
            <a:r>
              <a:rPr lang="en-US" dirty="0" smtClean="0"/>
              <a:t> c. </a:t>
            </a:r>
            <a:r>
              <a:rPr lang="bs-Latn-BA" dirty="0" smtClean="0"/>
              <a:t>Završni zaključak</a:t>
            </a:r>
            <a:r>
              <a:rPr lang="en-US" dirty="0" smtClean="0"/>
              <a:t>     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Primjer strukturiranja: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dirty="0" smtClean="0"/>
              <a:t>Napišite paragraf o zapošljavanju studenata tokom trajanja akademske godine.</a:t>
            </a:r>
            <a:r>
              <a:rPr lang="en-US" dirty="0" smtClean="0"/>
              <a:t> </a:t>
            </a:r>
            <a:r>
              <a:rPr lang="bs-Latn-BA" dirty="0" smtClean="0"/>
              <a:t>Vaš paragraf treba da uključuje šest do deset rečenica. Trebate imati:</a:t>
            </a:r>
          </a:p>
          <a:p>
            <a:r>
              <a:rPr lang="en-US" dirty="0" smtClean="0"/>
              <a:t>a. </a:t>
            </a:r>
            <a:r>
              <a:rPr lang="bs-Latn-BA" dirty="0" smtClean="0"/>
              <a:t>Ključnu početnu rečenicu </a:t>
            </a:r>
            <a:r>
              <a:rPr lang="en-US" dirty="0" smtClean="0"/>
              <a:t> </a:t>
            </a:r>
            <a:r>
              <a:rPr lang="bs-Latn-BA" dirty="0" smtClean="0"/>
              <a:t>(5 bodova)</a:t>
            </a:r>
            <a:r>
              <a:rPr lang="en-US" dirty="0" smtClean="0"/>
              <a:t> </a:t>
            </a:r>
            <a:endParaRPr lang="bs-Latn-BA" dirty="0" smtClean="0"/>
          </a:p>
          <a:p>
            <a:r>
              <a:rPr lang="en-US" dirty="0" smtClean="0"/>
              <a:t>b. </a:t>
            </a:r>
            <a:r>
              <a:rPr lang="bs-Latn-BA" dirty="0" smtClean="0"/>
              <a:t>Najmanje četiri rečenice koje podržavaju ključnu rečenicu</a:t>
            </a:r>
            <a:r>
              <a:rPr lang="en-US" dirty="0" smtClean="0"/>
              <a:t> </a:t>
            </a:r>
            <a:r>
              <a:rPr lang="bs-Latn-BA" dirty="0" smtClean="0"/>
              <a:t>(10 bodova)</a:t>
            </a:r>
          </a:p>
          <a:p>
            <a:r>
              <a:rPr lang="en-US" dirty="0" smtClean="0"/>
              <a:t> c. </a:t>
            </a:r>
            <a:r>
              <a:rPr lang="bs-Latn-BA" dirty="0" smtClean="0"/>
              <a:t>Završni zaključak</a:t>
            </a:r>
            <a:r>
              <a:rPr lang="en-US" dirty="0" smtClean="0"/>
              <a:t> </a:t>
            </a:r>
            <a:r>
              <a:rPr lang="bs-Latn-BA" dirty="0" smtClean="0"/>
              <a:t>(5 bodova) </a:t>
            </a:r>
            <a:r>
              <a:rPr lang="en-US" dirty="0" smtClean="0"/>
              <a:t>  </a:t>
            </a:r>
            <a:endParaRPr lang="bs-Latn-BA" dirty="0" smtClean="0"/>
          </a:p>
          <a:p>
            <a:pPr>
              <a:buNone/>
            </a:pPr>
            <a:r>
              <a:rPr lang="bs-Latn-BA" dirty="0" smtClean="0"/>
              <a:t>Vrijeme rada: 20 minuta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Vrste pitanja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dirty="0" smtClean="0">
                <a:solidFill>
                  <a:srgbClr val="000000"/>
                </a:solidFill>
              </a:rPr>
              <a:t>Pitanja sa odabirom: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Višestruki izbor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Višestruki odgovor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Tačno/netačno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Sparivanje odgovora</a:t>
            </a:r>
          </a:p>
          <a:p>
            <a:r>
              <a:rPr lang="bs-Latn-BA" dirty="0" smtClean="0">
                <a:solidFill>
                  <a:srgbClr val="000000"/>
                </a:solidFill>
              </a:rPr>
              <a:t>Pitanja bez odgovora: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Esej 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Upisivanje </a:t>
            </a:r>
            <a:r>
              <a:rPr lang="bs-Latn-BA" dirty="0" err="1" smtClean="0">
                <a:solidFill>
                  <a:srgbClr val="000000"/>
                </a:solidFill>
              </a:rPr>
              <a:t>tekstualnog</a:t>
            </a:r>
            <a:r>
              <a:rPr lang="bs-Latn-BA" dirty="0" smtClean="0">
                <a:solidFill>
                  <a:srgbClr val="000000"/>
                </a:solidFill>
              </a:rPr>
              <a:t> odgovora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Upisivanje </a:t>
            </a:r>
            <a:r>
              <a:rPr lang="bs-Latn-BA" dirty="0" err="1" smtClean="0">
                <a:solidFill>
                  <a:srgbClr val="000000"/>
                </a:solidFill>
              </a:rPr>
              <a:t>brojčanog</a:t>
            </a:r>
            <a:r>
              <a:rPr lang="bs-Latn-BA" dirty="0" smtClean="0">
                <a:solidFill>
                  <a:srgbClr val="000000"/>
                </a:solidFill>
              </a:rPr>
              <a:t> odgovora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Upisivanje riječi koja nedostaju 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Procedure ocjenjivanja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MORATE ZNATI ŠTA TRAŽITE PRIJE NEGO POČNETE OCJENJIVATI!</a:t>
            </a:r>
          </a:p>
          <a:p>
            <a:r>
              <a:rPr lang="bs-Latn-BA" dirty="0" smtClean="0"/>
              <a:t>Osnova za ocjenjivanje se priprema prije nego što se test zada učenicima</a:t>
            </a:r>
          </a:p>
          <a:p>
            <a:r>
              <a:rPr lang="bs-Latn-BA" dirty="0" smtClean="0"/>
              <a:t>Upute učenicima treba da sadrže informacije o tome da li će biti </a:t>
            </a:r>
            <a:r>
              <a:rPr lang="bs-Latn-BA" dirty="0" err="1" smtClean="0"/>
              <a:t>penaliziranja</a:t>
            </a:r>
            <a:r>
              <a:rPr lang="bs-Latn-BA" dirty="0" smtClean="0"/>
              <a:t> za pravopisne i gramatičke greške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Generalna procedura ocjenjivanja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dirty="0" err="1" smtClean="0"/>
              <a:t>Izlistajte</a:t>
            </a:r>
            <a:r>
              <a:rPr lang="bs-Latn-BA" dirty="0" smtClean="0"/>
              <a:t> glavne tačke koje treba da budu pokrivene odgovorom</a:t>
            </a:r>
          </a:p>
          <a:p>
            <a:r>
              <a:rPr lang="bs-Latn-BA" dirty="0" smtClean="0"/>
              <a:t>Pripremite model odgovora da znate što tražite </a:t>
            </a:r>
            <a:r>
              <a:rPr lang="en-US" dirty="0" smtClean="0"/>
              <a:t> </a:t>
            </a:r>
            <a:endParaRPr lang="bs-Latn-BA" dirty="0" smtClean="0"/>
          </a:p>
          <a:p>
            <a:r>
              <a:rPr lang="bs-Latn-BA" dirty="0" err="1" smtClean="0"/>
              <a:t>Ocjenjujte</a:t>
            </a:r>
            <a:r>
              <a:rPr lang="bs-Latn-BA" dirty="0" smtClean="0"/>
              <a:t> jedno po jedno pitanje za sve studente kako biste povećali </a:t>
            </a:r>
            <a:r>
              <a:rPr lang="bs-Latn-BA" dirty="0" err="1" smtClean="0"/>
              <a:t>konzistenciju</a:t>
            </a:r>
            <a:r>
              <a:rPr lang="bs-Latn-BA" dirty="0" smtClean="0"/>
              <a:t> u </a:t>
            </a:r>
            <a:r>
              <a:rPr lang="bs-Latn-BA" dirty="0" err="1" smtClean="0"/>
              <a:t>bodovanju</a:t>
            </a:r>
            <a:endParaRPr lang="bs-Latn-BA" dirty="0" smtClean="0"/>
          </a:p>
          <a:p>
            <a:r>
              <a:rPr lang="bs-Latn-BA" dirty="0" err="1" smtClean="0"/>
              <a:t>Rearanžirajte</a:t>
            </a:r>
            <a:r>
              <a:rPr lang="bs-Latn-BA" dirty="0" smtClean="0"/>
              <a:t> testove tako da učenici nisu uvijek na istom mjestu</a:t>
            </a:r>
          </a:p>
          <a:p>
            <a:r>
              <a:rPr lang="bs-Latn-BA" dirty="0" smtClean="0"/>
              <a:t>Ako je moguće (posebno ako je rezultat jako važan) zamolite još nekog na </a:t>
            </a:r>
            <a:r>
              <a:rPr lang="bs-Latn-BA" dirty="0" err="1" smtClean="0"/>
              <a:t>neoovisno</a:t>
            </a:r>
            <a:r>
              <a:rPr lang="bs-Latn-BA" dirty="0" smtClean="0"/>
              <a:t> boduje test </a:t>
            </a:r>
            <a:r>
              <a:rPr lang="en-US" dirty="0" smtClean="0"/>
              <a:t>   </a:t>
            </a:r>
            <a:endParaRPr lang="bs-Latn-BA" dirty="0" smtClean="0"/>
          </a:p>
          <a:p>
            <a:r>
              <a:rPr lang="bs-Latn-BA" dirty="0" smtClean="0"/>
              <a:t>SAVJET: ako učenici daju različite </a:t>
            </a:r>
            <a:r>
              <a:rPr lang="bs-Latn-BA" dirty="0" err="1" smtClean="0"/>
              <a:t>odgov</a:t>
            </a:r>
            <a:r>
              <a:rPr lang="bs-Latn-BA" dirty="0" smtClean="0"/>
              <a:t> ore vjerovatno se radi o </a:t>
            </a:r>
            <a:r>
              <a:rPr lang="bs-Latn-BA" dirty="0" err="1" smtClean="0"/>
              <a:t>nejasnom</a:t>
            </a:r>
            <a:r>
              <a:rPr lang="bs-Latn-BA" dirty="0" smtClean="0"/>
              <a:t> pitanju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err="1" smtClean="0"/>
              <a:t>Analitičko</a:t>
            </a:r>
            <a:r>
              <a:rPr lang="bs-Latn-BA" dirty="0" smtClean="0"/>
              <a:t> ocjenjivanje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r-HR" dirty="0" smtClean="0"/>
              <a:t>rezultat se temelji na tome u kojoj mjeri su prisutne unaprijed otvrđene komponente </a:t>
            </a:r>
          </a:p>
          <a:p>
            <a:r>
              <a:rPr lang="hr-HR" dirty="0" smtClean="0"/>
              <a:t>Ovako se rezultati lakše pravdaju jer učenik može vidjeti što je griješio ili nepotpuno napisao </a:t>
            </a:r>
          </a:p>
          <a:p>
            <a:r>
              <a:rPr lang="hr-HR" dirty="0" smtClean="0"/>
              <a:t>Kod analitičkog bodovanja, glavni dijelivi se identificiraju a zatim se svaki pojedinačno boduje </a:t>
            </a:r>
            <a:r>
              <a:rPr lang="en-US" dirty="0" smtClean="0"/>
              <a:t> </a:t>
            </a:r>
          </a:p>
          <a:p>
            <a:r>
              <a:rPr lang="bs-Latn-BA" dirty="0" smtClean="0"/>
              <a:t>Glavna komponenta i </a:t>
            </a:r>
            <a:r>
              <a:rPr lang="bs-Latn-BA" dirty="0" err="1" smtClean="0"/>
              <a:t>podkomponente</a:t>
            </a:r>
            <a:r>
              <a:rPr lang="bs-Latn-BA" dirty="0" smtClean="0"/>
              <a:t> dobivaju posebne bodove </a:t>
            </a:r>
          </a:p>
          <a:p>
            <a:r>
              <a:rPr lang="bs-Latn-BA" dirty="0" smtClean="0"/>
              <a:t>Ukoliko su svi dijelovi podjednako </a:t>
            </a:r>
            <a:r>
              <a:rPr lang="bs-Latn-BA" dirty="0" err="1" smtClean="0"/>
              <a:t>bodovani</a:t>
            </a:r>
            <a:r>
              <a:rPr lang="bs-Latn-BA" dirty="0" smtClean="0"/>
              <a:t>, onda možete imati ček listu, ali ako nisu onda vam treba formular koji pokazuje koliko je učenik dobio bodova po </a:t>
            </a:r>
            <a:r>
              <a:rPr lang="bs-Latn-BA" dirty="0" err="1" smtClean="0"/>
              <a:t>pojedinoj</a:t>
            </a:r>
            <a:r>
              <a:rPr lang="bs-Latn-BA" dirty="0" smtClean="0"/>
              <a:t> komponenti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Primjer: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bs-Latn-BA" dirty="0" smtClean="0"/>
              <a:t>Ime</a:t>
            </a:r>
            <a:r>
              <a:rPr lang="en-US" dirty="0" smtClean="0"/>
              <a:t> ______________________ </a:t>
            </a:r>
            <a:r>
              <a:rPr lang="en-US" dirty="0" err="1" smtClean="0"/>
              <a:t>Dat</a:t>
            </a:r>
            <a:r>
              <a:rPr lang="bs-Latn-BA" dirty="0" smtClean="0"/>
              <a:t>um</a:t>
            </a:r>
            <a:r>
              <a:rPr lang="en-US" dirty="0" smtClean="0"/>
              <a:t> _____________ </a:t>
            </a:r>
            <a:r>
              <a:rPr lang="bs-Latn-BA" dirty="0" smtClean="0"/>
              <a:t>Ukupno bodova </a:t>
            </a:r>
            <a:r>
              <a:rPr lang="en-US" dirty="0" smtClean="0"/>
              <a:t>(13) _______     Points</a:t>
            </a:r>
          </a:p>
          <a:p>
            <a:r>
              <a:rPr lang="en-US" dirty="0" smtClean="0"/>
              <a:t>  I. </a:t>
            </a:r>
            <a:r>
              <a:rPr lang="bs-Latn-BA" dirty="0" smtClean="0"/>
              <a:t>Formatiranje</a:t>
            </a:r>
            <a:r>
              <a:rPr lang="en-US" dirty="0" smtClean="0"/>
              <a:t> (1 point) _____   </a:t>
            </a:r>
            <a:endParaRPr lang="bs-Latn-BA" dirty="0" smtClean="0"/>
          </a:p>
          <a:p>
            <a:pPr lvl="1"/>
            <a:r>
              <a:rPr lang="en-US" dirty="0" smtClean="0"/>
              <a:t>A. </a:t>
            </a:r>
            <a:r>
              <a:rPr lang="bs-Latn-BA" dirty="0" smtClean="0"/>
              <a:t>Prva linija je uvučena</a:t>
            </a:r>
            <a:r>
              <a:rPr lang="en-US" dirty="0" smtClean="0"/>
              <a:t>                     </a:t>
            </a:r>
            <a:endParaRPr lang="bs-Latn-BA" dirty="0" smtClean="0"/>
          </a:p>
          <a:p>
            <a:r>
              <a:rPr lang="en-US" dirty="0" smtClean="0"/>
              <a:t> II. </a:t>
            </a:r>
            <a:r>
              <a:rPr lang="bs-Latn-BA" dirty="0" smtClean="0"/>
              <a:t>Ključna rečenica </a:t>
            </a:r>
            <a:r>
              <a:rPr lang="en-US" dirty="0" smtClean="0"/>
              <a:t>(1 </a:t>
            </a:r>
            <a:r>
              <a:rPr lang="bs-Latn-BA" dirty="0" smtClean="0"/>
              <a:t>bod po kriteriju</a:t>
            </a:r>
            <a:r>
              <a:rPr lang="en-US" dirty="0" smtClean="0"/>
              <a:t> - 2 </a:t>
            </a:r>
            <a:r>
              <a:rPr lang="bs-Latn-BA" dirty="0" smtClean="0"/>
              <a:t>boda ukupno</a:t>
            </a:r>
            <a:r>
              <a:rPr lang="en-US" dirty="0" smtClean="0"/>
              <a:t>) _____  </a:t>
            </a:r>
            <a:endParaRPr lang="bs-Latn-BA" dirty="0" smtClean="0"/>
          </a:p>
          <a:p>
            <a:r>
              <a:rPr lang="en-US" dirty="0" smtClean="0"/>
              <a:t> </a:t>
            </a:r>
            <a:r>
              <a:rPr lang="bs-Latn-BA" dirty="0" smtClean="0"/>
              <a:t>	</a:t>
            </a:r>
            <a:r>
              <a:rPr lang="en-US" dirty="0" smtClean="0"/>
              <a:t>A. </a:t>
            </a:r>
            <a:r>
              <a:rPr lang="bs-Latn-BA" dirty="0" smtClean="0"/>
              <a:t>Učenik je napisao ključnu rečenicu</a:t>
            </a:r>
            <a:r>
              <a:rPr lang="en-US" dirty="0" smtClean="0"/>
              <a:t>   </a:t>
            </a:r>
            <a:endParaRPr lang="bs-Latn-BA" dirty="0" smtClean="0"/>
          </a:p>
          <a:p>
            <a:pPr lvl="1"/>
            <a:r>
              <a:rPr lang="en-US" dirty="0" smtClean="0"/>
              <a:t> B. </a:t>
            </a:r>
            <a:r>
              <a:rPr lang="bs-Latn-BA" dirty="0" smtClean="0"/>
              <a:t>Ključna rečenica se nalazi na odgovarajućem mjestu</a:t>
            </a:r>
            <a:r>
              <a:rPr lang="en-US" dirty="0" smtClean="0"/>
              <a:t>                     </a:t>
            </a:r>
            <a:endParaRPr lang="bs-Latn-BA" dirty="0" smtClean="0"/>
          </a:p>
          <a:p>
            <a:r>
              <a:rPr lang="en-US" dirty="0" smtClean="0"/>
              <a:t> III. </a:t>
            </a:r>
            <a:r>
              <a:rPr lang="bs-Latn-BA" dirty="0" err="1" smtClean="0"/>
              <a:t>Argumentacijske</a:t>
            </a:r>
            <a:r>
              <a:rPr lang="bs-Latn-BA" dirty="0" smtClean="0"/>
              <a:t> rečenice</a:t>
            </a:r>
            <a:r>
              <a:rPr lang="en-US" dirty="0" smtClean="0"/>
              <a:t>(2 </a:t>
            </a:r>
            <a:r>
              <a:rPr lang="bs-Latn-BA" dirty="0" smtClean="0"/>
              <a:t>boda za svaki kriterij za svaku rečenicu </a:t>
            </a:r>
            <a:r>
              <a:rPr lang="en-US" dirty="0" smtClean="0"/>
              <a:t>- 8 </a:t>
            </a:r>
            <a:r>
              <a:rPr lang="bs-Latn-BA" dirty="0" smtClean="0"/>
              <a:t>bodova ukupno</a:t>
            </a:r>
            <a:r>
              <a:rPr lang="en-US" dirty="0" smtClean="0"/>
              <a:t>) _____   </a:t>
            </a:r>
            <a:endParaRPr lang="bs-Latn-BA" dirty="0" smtClean="0"/>
          </a:p>
          <a:p>
            <a:pPr lvl="1"/>
            <a:r>
              <a:rPr lang="en-US" dirty="0" smtClean="0"/>
              <a:t>A. </a:t>
            </a:r>
            <a:r>
              <a:rPr lang="bs-Latn-BA" dirty="0" err="1" smtClean="0"/>
              <a:t>Argumentacijske</a:t>
            </a:r>
            <a:r>
              <a:rPr lang="bs-Latn-BA" dirty="0" smtClean="0"/>
              <a:t> rečenice su direktno vezane za temu</a:t>
            </a:r>
            <a:r>
              <a:rPr lang="en-US" dirty="0" smtClean="0"/>
              <a:t>      </a:t>
            </a:r>
            <a:endParaRPr lang="bs-Latn-BA" dirty="0" smtClean="0"/>
          </a:p>
          <a:p>
            <a:pPr lvl="1"/>
            <a:r>
              <a:rPr lang="en-US" dirty="0" smtClean="0"/>
              <a:t>B. </a:t>
            </a:r>
            <a:r>
              <a:rPr lang="bs-Latn-BA" dirty="0" smtClean="0"/>
              <a:t>Složene su logički</a:t>
            </a:r>
            <a:r>
              <a:rPr lang="en-US" dirty="0" smtClean="0"/>
              <a:t>                       </a:t>
            </a:r>
            <a:endParaRPr lang="bs-Latn-BA" dirty="0" smtClean="0"/>
          </a:p>
          <a:p>
            <a:r>
              <a:rPr lang="en-US" dirty="0" smtClean="0"/>
              <a:t> IV. </a:t>
            </a:r>
            <a:r>
              <a:rPr lang="bs-Latn-BA" dirty="0" smtClean="0"/>
              <a:t>Završna rečenica</a:t>
            </a:r>
            <a:r>
              <a:rPr lang="en-US" dirty="0" smtClean="0"/>
              <a:t>(2 </a:t>
            </a:r>
            <a:r>
              <a:rPr lang="bs-Latn-BA" dirty="0" smtClean="0"/>
              <a:t>boda za svaki kriterij</a:t>
            </a:r>
            <a:r>
              <a:rPr lang="en-US" dirty="0" smtClean="0"/>
              <a:t>) _____   </a:t>
            </a:r>
            <a:endParaRPr lang="bs-Latn-BA" dirty="0" smtClean="0"/>
          </a:p>
          <a:p>
            <a:pPr lvl="1"/>
            <a:r>
              <a:rPr lang="en-US" dirty="0" smtClean="0"/>
              <a:t>A. </a:t>
            </a:r>
            <a:r>
              <a:rPr lang="bs-Latn-BA" dirty="0" smtClean="0"/>
              <a:t>Učeni </a:t>
            </a:r>
            <a:r>
              <a:rPr lang="bs-Latn-BA" dirty="0" err="1" smtClean="0"/>
              <a:t>kje</a:t>
            </a:r>
            <a:r>
              <a:rPr lang="bs-Latn-BA" dirty="0" smtClean="0"/>
              <a:t> napisao završnu rečenicu</a:t>
            </a:r>
            <a:r>
              <a:rPr lang="en-US" dirty="0" smtClean="0"/>
              <a:t>     </a:t>
            </a:r>
            <a:endParaRPr lang="bs-Latn-BA" dirty="0" smtClean="0"/>
          </a:p>
          <a:p>
            <a:pPr lvl="1"/>
            <a:r>
              <a:rPr lang="en-US" dirty="0" smtClean="0"/>
              <a:t> B. </a:t>
            </a:r>
            <a:r>
              <a:rPr lang="bs-Latn-BA" dirty="0" smtClean="0"/>
              <a:t>Završna rečenica se nalazi na odgovarajućem mjestu </a:t>
            </a:r>
            <a:r>
              <a:rPr lang="en-US" dirty="0" smtClean="0"/>
              <a:t>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Globalno ili </a:t>
            </a:r>
            <a:r>
              <a:rPr lang="bs-Latn-BA" dirty="0" err="1" smtClean="0"/>
              <a:t>holističko</a:t>
            </a:r>
            <a:r>
              <a:rPr lang="bs-Latn-BA" dirty="0" smtClean="0"/>
              <a:t> bodovanje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 </a:t>
            </a:r>
            <a:r>
              <a:rPr lang="bs-Latn-BA" dirty="0" smtClean="0"/>
              <a:t>više subjektivno od </a:t>
            </a:r>
            <a:r>
              <a:rPr lang="bs-Latn-BA" dirty="0" err="1" smtClean="0"/>
              <a:t>analitičkog</a:t>
            </a:r>
            <a:r>
              <a:rPr lang="bs-Latn-BA" dirty="0" smtClean="0"/>
              <a:t> </a:t>
            </a:r>
          </a:p>
          <a:p>
            <a:pPr>
              <a:buNone/>
            </a:pPr>
            <a:r>
              <a:rPr lang="en-US" dirty="0" smtClean="0"/>
              <a:t>1. </a:t>
            </a:r>
            <a:r>
              <a:rPr lang="bs-Latn-BA" dirty="0" smtClean="0"/>
              <a:t>Odrede se </a:t>
            </a:r>
            <a:r>
              <a:rPr lang="bs-Latn-BA" dirty="0" err="1" smtClean="0"/>
              <a:t>akrakteristke</a:t>
            </a:r>
            <a:r>
              <a:rPr lang="bs-Latn-BA" dirty="0" smtClean="0"/>
              <a:t> odgovora za svaku ocjenu</a:t>
            </a:r>
          </a:p>
          <a:p>
            <a:pPr marL="514350" indent="-514350">
              <a:buNone/>
            </a:pPr>
            <a:r>
              <a:rPr lang="en-US" dirty="0" smtClean="0"/>
              <a:t> 2. </a:t>
            </a:r>
            <a:r>
              <a:rPr lang="bs-Latn-BA" dirty="0" err="1" smtClean="0"/>
              <a:t>ocjenjivač</a:t>
            </a:r>
            <a:r>
              <a:rPr lang="bs-Latn-BA" dirty="0" smtClean="0"/>
              <a:t> pročita nekoliko radova da vidi kvalitet odgovora i možda prilagodi sistem bodovanja i ocjenjivanja </a:t>
            </a:r>
            <a:r>
              <a:rPr lang="en-US" dirty="0" smtClean="0"/>
              <a:t>      </a:t>
            </a:r>
            <a:endParaRPr lang="bs-Latn-BA" dirty="0" smtClean="0"/>
          </a:p>
          <a:p>
            <a:pPr marL="514350" indent="-514350">
              <a:buNone/>
            </a:pPr>
            <a:r>
              <a:rPr lang="en-US" dirty="0" smtClean="0"/>
              <a:t>  3. </a:t>
            </a:r>
            <a:r>
              <a:rPr lang="bs-Latn-BA" dirty="0" smtClean="0"/>
              <a:t>svi radovi se pročitaju i sortiraju po ocjenama </a:t>
            </a:r>
            <a:r>
              <a:rPr lang="en-US" dirty="0" smtClean="0"/>
              <a:t>  </a:t>
            </a:r>
            <a:endParaRPr lang="bs-Latn-BA" dirty="0" smtClean="0"/>
          </a:p>
          <a:p>
            <a:pPr marL="514350" indent="-514350">
              <a:buNone/>
            </a:pPr>
            <a:r>
              <a:rPr lang="en-US" dirty="0" smtClean="0"/>
              <a:t>  4. </a:t>
            </a:r>
            <a:r>
              <a:rPr lang="bs-Latn-BA" dirty="0" smtClean="0"/>
              <a:t>svi radovi unutar jedne ocjene se pročitaju i po potrebi prebace u druge kategorije</a:t>
            </a:r>
          </a:p>
          <a:p>
            <a:pPr marL="514350" indent="-514350">
              <a:buNone/>
            </a:pPr>
            <a:r>
              <a:rPr lang="en-US" dirty="0" smtClean="0"/>
              <a:t> 5. </a:t>
            </a:r>
            <a:r>
              <a:rPr lang="bs-Latn-BA" dirty="0" smtClean="0"/>
              <a:t>dodijele se ocjene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Primjer: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bs-Latn-BA" dirty="0" smtClean="0"/>
              <a:t>5. vrlo dobro organizirano i lako za praćenje, sadrži sve potrebne komponente. Učenik jasno izražava svoje znanje i mišljenje, to dobro </a:t>
            </a:r>
            <a:r>
              <a:rPr lang="bs-Latn-BA" dirty="0" err="1" smtClean="0"/>
              <a:t>dokumentira</a:t>
            </a:r>
            <a:r>
              <a:rPr lang="bs-Latn-BA" dirty="0" smtClean="0"/>
              <a:t> bez uključivanje </a:t>
            </a:r>
            <a:r>
              <a:rPr lang="bs-Latn-BA" dirty="0" err="1" smtClean="0"/>
              <a:t>nepovezanog</a:t>
            </a:r>
            <a:r>
              <a:rPr lang="bs-Latn-BA" dirty="0" smtClean="0"/>
              <a:t> materijala</a:t>
            </a:r>
          </a:p>
          <a:p>
            <a:pPr>
              <a:buNone/>
            </a:pPr>
            <a:r>
              <a:rPr lang="bs-Latn-BA" dirty="0" smtClean="0"/>
              <a:t>4.dobro organizirano, sadrži sve potrebne elemente. </a:t>
            </a:r>
            <a:r>
              <a:rPr lang="bs-Latn-BA" dirty="0" err="1" smtClean="0"/>
              <a:t>Učenikovo</a:t>
            </a:r>
            <a:r>
              <a:rPr lang="bs-Latn-BA" dirty="0" smtClean="0"/>
              <a:t> znanje i mišljenje je jasno iskazano iako ima </a:t>
            </a:r>
            <a:r>
              <a:rPr lang="bs-Latn-BA" dirty="0" err="1" smtClean="0"/>
              <a:t>nepovezanog</a:t>
            </a:r>
            <a:r>
              <a:rPr lang="bs-Latn-BA" dirty="0" smtClean="0"/>
              <a:t> materijala  </a:t>
            </a:r>
            <a:r>
              <a:rPr lang="en-US" dirty="0" smtClean="0"/>
              <a:t>      </a:t>
            </a:r>
            <a:endParaRPr lang="bs-Latn-BA" dirty="0" smtClean="0"/>
          </a:p>
          <a:p>
            <a:pPr>
              <a:buNone/>
            </a:pPr>
            <a:r>
              <a:rPr lang="bs-Latn-BA" dirty="0" smtClean="0"/>
              <a:t>3. Adekvatna </a:t>
            </a:r>
            <a:r>
              <a:rPr lang="bs-Latn-BA" dirty="0" err="1" smtClean="0"/>
              <a:t>organiazcija</a:t>
            </a:r>
            <a:r>
              <a:rPr lang="bs-Latn-BA" dirty="0" smtClean="0"/>
              <a:t> koja sadrži sve potrebne elemente. Vidi se da učenik ima jasnu </a:t>
            </a:r>
            <a:r>
              <a:rPr lang="bs-Latn-BA" dirty="0" err="1" smtClean="0"/>
              <a:t>predsatvu</a:t>
            </a:r>
            <a:r>
              <a:rPr lang="bs-Latn-BA" dirty="0" smtClean="0"/>
              <a:t> o temi, ali nema </a:t>
            </a:r>
            <a:r>
              <a:rPr lang="bs-Latn-BA" dirty="0" err="1" smtClean="0"/>
              <a:t>argumantacijskog</a:t>
            </a:r>
            <a:r>
              <a:rPr lang="bs-Latn-BA" dirty="0" smtClean="0"/>
              <a:t> materijala </a:t>
            </a:r>
            <a:r>
              <a:rPr lang="en-US" dirty="0" smtClean="0"/>
              <a:t>      </a:t>
            </a:r>
            <a:endParaRPr lang="bs-Latn-BA" dirty="0" smtClean="0"/>
          </a:p>
          <a:p>
            <a:pPr>
              <a:buNone/>
            </a:pPr>
            <a:r>
              <a:rPr lang="bs-Latn-BA" dirty="0" smtClean="0"/>
              <a:t>2.  Sve potrebne komponente su uključene, ali učenik ne zna izraziti svoj stav niti ima podržavajućeg materijala </a:t>
            </a:r>
            <a:r>
              <a:rPr lang="en-US" dirty="0" smtClean="0"/>
              <a:t>        </a:t>
            </a:r>
            <a:endParaRPr lang="bs-Latn-BA" dirty="0" smtClean="0"/>
          </a:p>
          <a:p>
            <a:pPr>
              <a:buNone/>
            </a:pPr>
            <a:r>
              <a:rPr lang="bs-Latn-BA" dirty="0" smtClean="0"/>
              <a:t>1. Nema </a:t>
            </a:r>
            <a:r>
              <a:rPr lang="bs-Latn-BA" dirty="0" err="1" smtClean="0"/>
              <a:t>porebnih</a:t>
            </a:r>
            <a:r>
              <a:rPr lang="bs-Latn-BA" dirty="0" smtClean="0"/>
              <a:t> komponenti, </a:t>
            </a:r>
            <a:r>
              <a:rPr lang="bs-Latn-BA" dirty="0" err="1" smtClean="0"/>
              <a:t>učenikov</a:t>
            </a:r>
            <a:r>
              <a:rPr lang="bs-Latn-BA" dirty="0" smtClean="0"/>
              <a:t> stav je nejasan. Izjave nemaju logičkog slijeda.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ZADATAK ZA POLAZNIKE </a:t>
            </a:r>
            <a:br>
              <a:rPr lang="bs-Latn-BA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bs-Latn-BA" dirty="0" smtClean="0"/>
              <a:t>CILJ ZADATAKA: razvijanje vještina pripreme ispitnih materijala u skladu sa obrazovnim ciljevima </a:t>
            </a:r>
          </a:p>
          <a:p>
            <a:pPr>
              <a:buNone/>
            </a:pPr>
            <a:r>
              <a:rPr lang="bs-Latn-BA" dirty="0" smtClean="0"/>
              <a:t>ZADATAK: </a:t>
            </a:r>
            <a:r>
              <a:rPr lang="bs-Latn-BA" dirty="0" err="1" smtClean="0"/>
              <a:t>Izabraćete</a:t>
            </a:r>
            <a:r>
              <a:rPr lang="bs-Latn-BA" dirty="0" smtClean="0"/>
              <a:t> jednu lekciju i za nju definirati obrazovne ciljeve </a:t>
            </a:r>
            <a:r>
              <a:rPr lang="bs-Latn-BA" dirty="0" smtClean="0"/>
              <a:t>. U </a:t>
            </a:r>
            <a:r>
              <a:rPr lang="bs-Latn-BA" dirty="0" smtClean="0"/>
              <a:t>skladu sa njima </a:t>
            </a:r>
            <a:r>
              <a:rPr lang="bs-Latn-BA" dirty="0" err="1" smtClean="0"/>
              <a:t>pripremićete</a:t>
            </a:r>
            <a:r>
              <a:rPr lang="bs-Latn-BA" dirty="0" smtClean="0"/>
              <a:t> test sa:</a:t>
            </a:r>
          </a:p>
          <a:p>
            <a:pPr>
              <a:buNone/>
            </a:pPr>
            <a:r>
              <a:rPr lang="bs-Latn-BA" dirty="0" smtClean="0"/>
              <a:t>I Zadacima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tipa:</a:t>
            </a:r>
          </a:p>
          <a:p>
            <a:pPr lvl="0"/>
            <a:r>
              <a:rPr lang="bs-Latn-BA" dirty="0" smtClean="0"/>
              <a:t>5 tvrdnji koje traže odgovor tačno ili netačno</a:t>
            </a:r>
          </a:p>
          <a:p>
            <a:pPr lvl="0"/>
            <a:r>
              <a:rPr lang="bs-Latn-BA" dirty="0" smtClean="0"/>
              <a:t>5 pitanja višestrukog izbora</a:t>
            </a:r>
          </a:p>
          <a:p>
            <a:pPr lvl="0"/>
            <a:r>
              <a:rPr lang="bs-Latn-BA" dirty="0" smtClean="0"/>
              <a:t>Jedno pitanje sa sparivanjem</a:t>
            </a:r>
          </a:p>
          <a:p>
            <a:pPr lvl="0"/>
            <a:r>
              <a:rPr lang="bs-Latn-BA" dirty="0" smtClean="0"/>
              <a:t>3 pitanja sa </a:t>
            </a:r>
            <a:r>
              <a:rPr lang="bs-Latn-BA" dirty="0" err="1" smtClean="0"/>
              <a:t>nadopunjavanjem</a:t>
            </a:r>
            <a:r>
              <a:rPr lang="bs-Latn-BA" dirty="0" smtClean="0"/>
              <a:t> </a:t>
            </a:r>
          </a:p>
          <a:p>
            <a:pPr>
              <a:buNone/>
            </a:pPr>
            <a:r>
              <a:rPr lang="bs-Latn-BA" dirty="0" smtClean="0"/>
              <a:t>II Jedno </a:t>
            </a:r>
            <a:r>
              <a:rPr lang="bs-Latn-BA" dirty="0" err="1" smtClean="0"/>
              <a:t>esejsko</a:t>
            </a:r>
            <a:r>
              <a:rPr lang="bs-Latn-BA" dirty="0" smtClean="0"/>
              <a:t> pitanje – za njega ćete pripremiti odgovor i elemente bodovanja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ZADATAK ZA POLAZNIKE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bs-Latn-BA" dirty="0" smtClean="0"/>
              <a:t>Svaki rad treba da sadrži:</a:t>
            </a:r>
          </a:p>
          <a:p>
            <a:r>
              <a:rPr lang="bs-Latn-BA" dirty="0" smtClean="0"/>
              <a:t>Ime i prezime studenta i studijsku grupu</a:t>
            </a:r>
          </a:p>
          <a:p>
            <a:r>
              <a:rPr lang="bs-Latn-BA" dirty="0" smtClean="0"/>
              <a:t>Naslov lekcije</a:t>
            </a:r>
          </a:p>
          <a:p>
            <a:r>
              <a:rPr lang="bs-Latn-BA" dirty="0" smtClean="0"/>
              <a:t>Obrazovne ciljeve</a:t>
            </a:r>
          </a:p>
          <a:p>
            <a:r>
              <a:rPr lang="bs-Latn-BA" dirty="0" smtClean="0"/>
              <a:t>Test (sa svojim elementima) koji sadrži opisana pitanja (ako je to drugi jezik, onda i prevedena pitanja). Za svako pitanje </a:t>
            </a:r>
            <a:r>
              <a:rPr lang="bs-Latn-BA" b="1" dirty="0" err="1" smtClean="0"/>
              <a:t>boldirajte</a:t>
            </a:r>
            <a:r>
              <a:rPr lang="bs-Latn-BA" b="1" dirty="0" smtClean="0"/>
              <a:t> tačan odgovor ili ga upišite. </a:t>
            </a:r>
            <a:endParaRPr lang="bs-Latn-BA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Prednosti pitanja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dirty="0" smtClean="0"/>
              <a:t>Ispituju širok raspon materijala u vrlo kratkom vremenu</a:t>
            </a:r>
          </a:p>
          <a:p>
            <a:r>
              <a:rPr lang="bs-Latn-BA" dirty="0" smtClean="0"/>
              <a:t>učenik </a:t>
            </a:r>
            <a:r>
              <a:rPr lang="bs-Latn-BA" dirty="0" smtClean="0"/>
              <a:t>može odgovoriti na 60 pitanja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tipa, a napisati samo jedan esej za jedan čas – pouzdanije ispitivanje</a:t>
            </a:r>
            <a:endParaRPr lang="bs-Latn-BA" i="1" dirty="0" smtClean="0"/>
          </a:p>
          <a:p>
            <a:r>
              <a:rPr lang="bs-Latn-BA" dirty="0" smtClean="0"/>
              <a:t>učenici </a:t>
            </a:r>
            <a:r>
              <a:rPr lang="bs-Latn-BA" dirty="0" smtClean="0"/>
              <a:t>ne mogu blefirati pišući “okolo teme” kada ne znaju; a nastavnici generalno nisu skloni davanju 1 na esej u kojem je nešto ispisano 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Prednosti pitanja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s-Latn-BA" dirty="0" smtClean="0"/>
              <a:t>Vještine pisanja, sricanja i urednost ne </a:t>
            </a:r>
            <a:r>
              <a:rPr lang="bs-Latn-BA" dirty="0" err="1" smtClean="0"/>
              <a:t>kontaminiraju</a:t>
            </a:r>
            <a:r>
              <a:rPr lang="bs-Latn-BA" dirty="0" smtClean="0"/>
              <a:t> </a:t>
            </a:r>
            <a:r>
              <a:rPr lang="bs-Latn-BA" dirty="0" err="1" smtClean="0"/>
              <a:t>uradak</a:t>
            </a:r>
            <a:r>
              <a:rPr lang="bs-Latn-BA" dirty="0" smtClean="0"/>
              <a:t> učenika  (ukoliko to nije predmet samog pitanja)</a:t>
            </a:r>
          </a:p>
          <a:p>
            <a:r>
              <a:rPr lang="bs-Latn-BA" dirty="0" smtClean="0"/>
              <a:t>Mogu se koristiti statističke analize kako bi se </a:t>
            </a:r>
            <a:r>
              <a:rPr lang="bs-Latn-BA" dirty="0" err="1" smtClean="0"/>
              <a:t>ustanovile</a:t>
            </a:r>
            <a:r>
              <a:rPr lang="bs-Latn-BA" dirty="0" smtClean="0"/>
              <a:t>:</a:t>
            </a:r>
          </a:p>
          <a:p>
            <a:pPr lvl="1"/>
            <a:r>
              <a:rPr lang="bs-Latn-BA" dirty="0" smtClean="0"/>
              <a:t>Slabe i jake strane testa</a:t>
            </a:r>
          </a:p>
          <a:p>
            <a:pPr lvl="1"/>
            <a:r>
              <a:rPr lang="bs-Latn-BA" dirty="0" smtClean="0"/>
              <a:t>Specifične slabe i jake strane svakog </a:t>
            </a:r>
            <a:r>
              <a:rPr lang="bs-Latn-BA" dirty="0" smtClean="0"/>
              <a:t>učenika</a:t>
            </a:r>
            <a:endParaRPr lang="bs-Latn-BA" dirty="0" smtClean="0"/>
          </a:p>
          <a:p>
            <a:pPr lvl="1"/>
            <a:r>
              <a:rPr lang="bs-Latn-BA" dirty="0" smtClean="0"/>
              <a:t>Teme koje je potrebno dodatno obraditi, područja koja treba dodatno objasniti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Prednosti pitanja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/>
          </a:bodyPr>
          <a:lstStyle/>
          <a:p>
            <a:r>
              <a:rPr lang="bs-Latn-BA" dirty="0" smtClean="0"/>
              <a:t>Objektivnost u ocjenjivanju – </a:t>
            </a:r>
            <a:r>
              <a:rPr lang="bs-Latn-BA" dirty="0" err="1" smtClean="0"/>
              <a:t>nastavnikove</a:t>
            </a:r>
            <a:r>
              <a:rPr lang="bs-Latn-BA" dirty="0" smtClean="0"/>
              <a:t> percepcije o </a:t>
            </a:r>
            <a:r>
              <a:rPr lang="bs-Latn-BA" dirty="0" smtClean="0"/>
              <a:t>učeniku </a:t>
            </a:r>
            <a:r>
              <a:rPr lang="bs-Latn-BA" dirty="0" smtClean="0"/>
              <a:t>ne utiču na ocjenu</a:t>
            </a:r>
          </a:p>
          <a:p>
            <a:r>
              <a:rPr lang="bs-Latn-BA" dirty="0" smtClean="0"/>
              <a:t>Ključ za ocjenjivanje omogućava da dva nastavnika dobiju isti rezultata, dok kod eseja razlike mogu biti drastične</a:t>
            </a:r>
          </a:p>
          <a:p>
            <a:r>
              <a:rPr lang="bs-Latn-BA" dirty="0" smtClean="0"/>
              <a:t>Korisni kao </a:t>
            </a:r>
            <a:r>
              <a:rPr lang="bs-Latn-BA" dirty="0" err="1" smtClean="0"/>
              <a:t>pretest</a:t>
            </a:r>
            <a:endParaRPr lang="bs-Latn-BA" dirty="0" smtClean="0"/>
          </a:p>
          <a:p>
            <a:r>
              <a:rPr lang="bs-Latn-BA" dirty="0" smtClean="0"/>
              <a:t> brzi za ocjenjivanje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Nedostaci pitanja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dirty="0" smtClean="0"/>
              <a:t>Većina pitanja se bavi prepoznavanjem (kao najnižim oblikom znanja) </a:t>
            </a:r>
          </a:p>
          <a:p>
            <a:pPr lvl="1"/>
            <a:r>
              <a:rPr lang="bs-Latn-BA" dirty="0" smtClean="0"/>
              <a:t>Veliki broj nastavnika ne posjeduje znanja o konstrukciji ovih pitanja koja idu izvan prepoznavanja, čak i oni koji znaju nemaju vremena</a:t>
            </a:r>
            <a:endParaRPr lang="en-US" dirty="0" smtClean="0"/>
          </a:p>
          <a:p>
            <a:pPr lvl="1"/>
            <a:r>
              <a:rPr lang="bs-Latn-BA" dirty="0" smtClean="0"/>
              <a:t>Pitanja koja mjere više nivoe znanja iziskuju po nekoliko sati za pripremu; nije vrijedno truda u nekim situacijama</a:t>
            </a:r>
          </a:p>
          <a:p>
            <a:r>
              <a:rPr lang="bs-Latn-BA" dirty="0" smtClean="0"/>
              <a:t>učenici </a:t>
            </a:r>
            <a:r>
              <a:rPr lang="bs-Latn-BA" dirty="0" smtClean="0"/>
              <a:t>moraju imati priliku da vježbaju vještinu pisanja</a:t>
            </a:r>
          </a:p>
          <a:p>
            <a:pPr lvl="1"/>
            <a:r>
              <a:rPr lang="bs-Latn-BA" dirty="0" smtClean="0"/>
              <a:t>Ukoliko se previše </a:t>
            </a:r>
            <a:r>
              <a:rPr lang="bs-Latn-BA" dirty="0" err="1" smtClean="0"/>
              <a:t>oslanjamo</a:t>
            </a:r>
            <a:r>
              <a:rPr lang="bs-Latn-BA" dirty="0" smtClean="0"/>
              <a:t> na objektivno testiranje, </a:t>
            </a:r>
            <a:r>
              <a:rPr lang="bs-Latn-BA" dirty="0" smtClean="0"/>
              <a:t>učenici </a:t>
            </a:r>
            <a:r>
              <a:rPr lang="bs-Latn-BA" dirty="0" smtClean="0"/>
              <a:t>neće vježbati pisanje i izražavanje misli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Nedostaci pitanja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</p:spPr>
        <p:txBody>
          <a:bodyPr>
            <a:normAutofit/>
          </a:bodyPr>
          <a:lstStyle/>
          <a:p>
            <a:r>
              <a:rPr lang="bs-Latn-BA" dirty="0" smtClean="0"/>
              <a:t>Pitanja mogu biti </a:t>
            </a:r>
            <a:r>
              <a:rPr lang="bs-Latn-BA" dirty="0" err="1" smtClean="0"/>
              <a:t>neusklađena</a:t>
            </a:r>
            <a:r>
              <a:rPr lang="bs-Latn-BA" dirty="0" smtClean="0"/>
              <a:t> sa onim što je profesor podučavao</a:t>
            </a:r>
          </a:p>
          <a:p>
            <a:pPr lvl="1"/>
            <a:r>
              <a:rPr lang="bs-Latn-BA" dirty="0" smtClean="0"/>
              <a:t>Npr. </a:t>
            </a:r>
            <a:r>
              <a:rPr lang="bs-Latn-BA" dirty="0" err="1" smtClean="0"/>
              <a:t>ispitujemo</a:t>
            </a:r>
            <a:r>
              <a:rPr lang="bs-Latn-BA" dirty="0" smtClean="0"/>
              <a:t> prepoznavanje uzroka i </a:t>
            </a:r>
            <a:r>
              <a:rPr lang="bs-Latn-BA" dirty="0" err="1" smtClean="0"/>
              <a:t>posljEdica</a:t>
            </a:r>
            <a:r>
              <a:rPr lang="bs-Latn-BA" dirty="0" smtClean="0"/>
              <a:t>, a predavali smo činjenice</a:t>
            </a:r>
          </a:p>
          <a:p>
            <a:r>
              <a:rPr lang="bs-Latn-BA" dirty="0" smtClean="0"/>
              <a:t>Mogu biti neprikladna za mlađe uzraste</a:t>
            </a:r>
            <a:endParaRPr lang="en-US" dirty="0" smtClean="0"/>
          </a:p>
          <a:p>
            <a:pPr lvl="1"/>
            <a:r>
              <a:rPr lang="bs-Latn-BA" dirty="0" smtClean="0"/>
              <a:t>Ako zahtijevaju puno čitanja i apstraktnog mišljenja</a:t>
            </a:r>
          </a:p>
          <a:p>
            <a:pPr lvl="1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Nedostaci pitanja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77500" lnSpcReduction="20000"/>
          </a:bodyPr>
          <a:lstStyle/>
          <a:p>
            <a:r>
              <a:rPr lang="bs-Latn-BA" sz="3800" dirty="0" smtClean="0"/>
              <a:t>Puno vremena za </a:t>
            </a:r>
            <a:r>
              <a:rPr lang="bs-Latn-BA" sz="3800" dirty="0" smtClean="0"/>
              <a:t>konstrukciju </a:t>
            </a:r>
            <a:r>
              <a:rPr lang="bs-Latn-BA" sz="3800" dirty="0" smtClean="0"/>
              <a:t>testa</a:t>
            </a:r>
          </a:p>
          <a:p>
            <a:pPr lvl="1"/>
            <a:r>
              <a:rPr lang="bs-Latn-BA" sz="3800" dirty="0" smtClean="0"/>
              <a:t>Ponavljanje pitanja nije preporučljivo, a zbog količine vremena </a:t>
            </a:r>
            <a:r>
              <a:rPr lang="bs-Latn-BA" sz="3800" dirty="0" err="1" smtClean="0"/>
              <a:t>uloženog</a:t>
            </a:r>
            <a:r>
              <a:rPr lang="bs-Latn-BA" sz="3800" dirty="0" smtClean="0"/>
              <a:t> u konstrukciju nastavnici često ponavljaju</a:t>
            </a:r>
          </a:p>
          <a:p>
            <a:pPr lvl="1"/>
            <a:r>
              <a:rPr lang="bs-Latn-BA" sz="3800" dirty="0" smtClean="0"/>
              <a:t>“Curenje” ispitnih pitanja može biti poražavajuće</a:t>
            </a:r>
          </a:p>
          <a:p>
            <a:r>
              <a:rPr lang="bs-Latn-BA" sz="3800" dirty="0" smtClean="0"/>
              <a:t>Povećano pogađanje</a:t>
            </a:r>
          </a:p>
          <a:p>
            <a:r>
              <a:rPr lang="bs-Latn-BA" sz="3800" dirty="0" smtClean="0"/>
              <a:t>Odgovaranje </a:t>
            </a:r>
            <a:r>
              <a:rPr lang="bs-Latn-BA" sz="3800" dirty="0" smtClean="0"/>
              <a:t>putem eliminacije</a:t>
            </a:r>
          </a:p>
          <a:p>
            <a:r>
              <a:rPr lang="bs-Latn-BA" sz="3800" dirty="0" smtClean="0"/>
              <a:t>Neprikladno za testiranje pojedinih vještina u jezicima </a:t>
            </a:r>
            <a:r>
              <a:rPr lang="en-US" sz="3800" dirty="0" smtClean="0"/>
              <a:t/>
            </a:r>
            <a:br>
              <a:rPr lang="en-US" sz="38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Nedostaci pitanja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 fontScale="92500" lnSpcReduction="10000"/>
          </a:bodyPr>
          <a:lstStyle/>
          <a:p>
            <a:r>
              <a:rPr lang="bs-Latn-BA" b="1" dirty="0" smtClean="0"/>
              <a:t>Ne saznajemo ništa o </a:t>
            </a:r>
            <a:r>
              <a:rPr lang="bs-Latn-BA" b="1" dirty="0" smtClean="0"/>
              <a:t>procesu </a:t>
            </a:r>
            <a:r>
              <a:rPr lang="bs-Latn-BA" b="1" dirty="0" smtClean="0"/>
              <a:t>mišljenja</a:t>
            </a:r>
            <a:endParaRPr lang="bs-Latn-BA" dirty="0" smtClean="0"/>
          </a:p>
          <a:p>
            <a:pPr lvl="1">
              <a:buNone/>
            </a:pPr>
            <a:endParaRPr lang="bs-Latn-BA" dirty="0" smtClean="0"/>
          </a:p>
          <a:p>
            <a:r>
              <a:rPr lang="bs-Latn-BA" b="1" dirty="0" smtClean="0"/>
              <a:t>Preveliko oslanjanje na objektivna pitanja može kod studenata </a:t>
            </a:r>
            <a:r>
              <a:rPr lang="bs-Latn-BA" b="1" dirty="0" smtClean="0"/>
              <a:t>podržati </a:t>
            </a:r>
            <a:r>
              <a:rPr lang="bs-Latn-BA" b="1" dirty="0" smtClean="0"/>
              <a:t>čisto </a:t>
            </a:r>
            <a:r>
              <a:rPr lang="bs-Latn-BA" b="1" dirty="0" err="1" smtClean="0"/>
              <a:t>memorisanje</a:t>
            </a:r>
            <a:r>
              <a:rPr lang="bs-Latn-BA" b="1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bs-Latn-BA" dirty="0" smtClean="0"/>
              <a:t>postoji i opasnost da </a:t>
            </a:r>
            <a:r>
              <a:rPr lang="bs-Latn-BA" dirty="0" smtClean="0"/>
              <a:t>učenici </a:t>
            </a:r>
            <a:r>
              <a:rPr lang="bs-Latn-BA" dirty="0" err="1" smtClean="0"/>
              <a:t>sabotiraju</a:t>
            </a:r>
            <a:r>
              <a:rPr lang="bs-Latn-BA" dirty="0" smtClean="0"/>
              <a:t> vaša predavanja jer znaju da </a:t>
            </a:r>
            <a:r>
              <a:rPr lang="bs-Latn-BA" dirty="0" smtClean="0"/>
              <a:t>se diskusije </a:t>
            </a:r>
            <a:r>
              <a:rPr lang="bs-Latn-BA" dirty="0" smtClean="0"/>
              <a:t>u razredu </a:t>
            </a:r>
            <a:r>
              <a:rPr lang="bs-Latn-BA" dirty="0" smtClean="0"/>
              <a:t>ne </a:t>
            </a:r>
            <a:r>
              <a:rPr lang="bs-Latn-BA" dirty="0" smtClean="0"/>
              <a:t>boduju i da ćete ih pitati samo imena i datume 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Pitanja tačno / pogrešno ili pitanja sa dvije alternative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Teorija procjene znanja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vi-VN" b="1" dirty="0" smtClean="0"/>
              <a:t>PROCJENA ZNANJA (vještina i stavova) = </a:t>
            </a:r>
            <a:r>
              <a:rPr lang="bs-Latn-BA" b="1" dirty="0" smtClean="0"/>
              <a:t>sistematski</a:t>
            </a:r>
            <a:r>
              <a:rPr lang="vi-VN" b="1" dirty="0" smtClean="0"/>
              <a:t> postupak ispitivanja, stavljanjem na </a:t>
            </a:r>
            <a:r>
              <a:rPr lang="bs-Latn-BA" b="1" dirty="0" smtClean="0"/>
              <a:t>probu</a:t>
            </a:r>
            <a:r>
              <a:rPr lang="vi-VN" b="1" dirty="0" smtClean="0"/>
              <a:t>, radi utvrđivanja traženih osobina i dobijanja dokaza o </a:t>
            </a:r>
            <a:r>
              <a:rPr lang="bs-Latn-BA" b="1" dirty="0" smtClean="0"/>
              <a:t>nivou</a:t>
            </a:r>
            <a:r>
              <a:rPr lang="vi-VN" b="1" dirty="0" smtClean="0"/>
              <a:t> i k</a:t>
            </a:r>
            <a:r>
              <a:rPr lang="bs-Latn-BA" b="1" dirty="0" err="1" smtClean="0"/>
              <a:t>valiteti</a:t>
            </a:r>
            <a:r>
              <a:rPr lang="bs-Latn-BA" b="1" dirty="0" smtClean="0"/>
              <a:t> </a:t>
            </a:r>
            <a:r>
              <a:rPr lang="vi-VN" b="1" dirty="0" smtClean="0"/>
              <a:t>usvojenog znanja (vještina i stavova).</a:t>
            </a:r>
            <a:r>
              <a:rPr lang="vi-VN" dirty="0" smtClean="0"/>
              <a:t> </a:t>
            </a:r>
          </a:p>
          <a:p>
            <a:r>
              <a:rPr lang="vi-VN" dirty="0" smtClean="0"/>
              <a:t>Tražene osobine (znanja, vještina, stavova) definirane su nastavnim ciljevima, pa odabir načina ispitivanja ovisi o nastavnim (obrazovnim) ciljevima.</a:t>
            </a:r>
            <a:endParaRPr lang="bs-Latn-BA" dirty="0" smtClean="0"/>
          </a:p>
          <a:p>
            <a:r>
              <a:rPr lang="vi-VN" dirty="0" smtClean="0"/>
              <a:t> Ciljevi jasno i konkretno određuju koja znanja, vještine i stavove učenik mora imati na kraju provedene nastave i učenja. </a:t>
            </a:r>
            <a:br>
              <a:rPr lang="vi-VN" dirty="0" smtClean="0"/>
            </a:br>
            <a:r>
              <a:rPr lang="vi-VN" dirty="0" smtClean="0"/>
              <a:t>  </a:t>
            </a:r>
            <a:r>
              <a:rPr lang="vi-VN" b="1" dirty="0" smtClean="0"/>
              <a:t>1)</a:t>
            </a:r>
            <a:r>
              <a:rPr lang="vi-VN" dirty="0" smtClean="0"/>
              <a:t> </a:t>
            </a:r>
            <a:r>
              <a:rPr lang="vi-VN" b="1" dirty="0" smtClean="0"/>
              <a:t>kognitivno</a:t>
            </a:r>
            <a:r>
              <a:rPr lang="vi-VN" dirty="0" smtClean="0"/>
              <a:t> područj</a:t>
            </a:r>
            <a:r>
              <a:rPr lang="bs-Latn-BA" dirty="0" smtClean="0"/>
              <a:t>e</a:t>
            </a:r>
            <a:r>
              <a:rPr lang="vi-VN" dirty="0" smtClean="0"/>
              <a:t> znanja i razumjevanja    </a:t>
            </a:r>
            <a:endParaRPr lang="bs-Latn-BA" dirty="0" smtClean="0"/>
          </a:p>
          <a:p>
            <a:r>
              <a:rPr lang="vi-VN" b="1" dirty="0" smtClean="0"/>
              <a:t>2)</a:t>
            </a:r>
            <a:r>
              <a:rPr lang="vi-VN" dirty="0" smtClean="0"/>
              <a:t> </a:t>
            </a:r>
            <a:r>
              <a:rPr lang="vi-VN" b="1" dirty="0" smtClean="0"/>
              <a:t>afektivno</a:t>
            </a:r>
            <a:r>
              <a:rPr lang="vi-VN" dirty="0" smtClean="0"/>
              <a:t> područj</a:t>
            </a:r>
            <a:r>
              <a:rPr lang="bs-Latn-BA" dirty="0" smtClean="0"/>
              <a:t>e</a:t>
            </a:r>
            <a:r>
              <a:rPr lang="vi-VN" dirty="0" smtClean="0"/>
              <a:t> stavova </a:t>
            </a:r>
            <a:endParaRPr lang="bs-Latn-BA" dirty="0" smtClean="0"/>
          </a:p>
          <a:p>
            <a:r>
              <a:rPr lang="vi-VN" b="1" dirty="0" smtClean="0"/>
              <a:t>3)</a:t>
            </a:r>
            <a:r>
              <a:rPr lang="vi-VN" dirty="0" smtClean="0"/>
              <a:t> </a:t>
            </a:r>
            <a:r>
              <a:rPr lang="vi-VN" b="1" dirty="0" smtClean="0"/>
              <a:t>psihomotoričko</a:t>
            </a:r>
            <a:r>
              <a:rPr lang="vi-VN" dirty="0" smtClean="0"/>
              <a:t> područj</a:t>
            </a:r>
            <a:r>
              <a:rPr lang="bs-Latn-BA" dirty="0" smtClean="0"/>
              <a:t>e</a:t>
            </a:r>
            <a:r>
              <a:rPr lang="vi-VN" dirty="0" smtClean="0"/>
              <a:t> vještina (umijeća)</a:t>
            </a:r>
            <a:endParaRPr lang="bs-Latn-BA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Pitanja tačno - pogrešno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Popularna jer se lako </a:t>
            </a:r>
            <a:r>
              <a:rPr lang="bs-Latn-BA" dirty="0" err="1" smtClean="0"/>
              <a:t>kosntruišu</a:t>
            </a:r>
            <a:r>
              <a:rPr lang="bs-Latn-BA" dirty="0" smtClean="0"/>
              <a:t> (ljudi samo uzmu rečenicu iz knjige i koriste je kao osnovu za pitanje)</a:t>
            </a:r>
            <a:endParaRPr lang="en-US" dirty="0" smtClean="0"/>
          </a:p>
          <a:p>
            <a:r>
              <a:rPr lang="bs-Latn-BA" dirty="0" smtClean="0"/>
              <a:t>Ali, dobro pitanje sa dvije alternative također traži vrijeme za konstrukciju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Pravila za pripremu pitanja sa dvije alternative: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Metod markiranja treba biti jasno objašnjen </a:t>
            </a:r>
            <a:r>
              <a:rPr lang="bs-Latn-BA" dirty="0" smtClean="0"/>
              <a:t>učenicima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Sve izjave moraju biti definitivno tačne ili pogrešne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Izjava ne može biti neko mišljenje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Izjave trebaju biti kratke bez </a:t>
            </a:r>
            <a:r>
              <a:rPr lang="bs-Latn-BA" dirty="0" err="1" smtClean="0"/>
              <a:t>distrakcija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Izjave trebaju biti iste dužine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Treba biti podjednak broj </a:t>
            </a:r>
            <a:r>
              <a:rPr lang="bs-Latn-BA" dirty="0" err="1" smtClean="0"/>
              <a:t>tačnih</a:t>
            </a:r>
            <a:r>
              <a:rPr lang="bs-Latn-BA" dirty="0" smtClean="0"/>
              <a:t> i pogrešnih izjava u listi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Pravila za pripremu pitanja sa dvije alternative: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bs-Latn-BA" dirty="0" smtClean="0"/>
              <a:t>Izbjegavati dvostruke negacije</a:t>
            </a:r>
            <a:endParaRPr lang="en-US" dirty="0" smtClean="0"/>
          </a:p>
          <a:p>
            <a:pPr marL="514350" indent="-514350">
              <a:buFont typeface="+mj-lt"/>
              <a:buAutoNum type="arabicPeriod" startAt="7"/>
            </a:pPr>
            <a:r>
              <a:rPr lang="bs-Latn-BA" dirty="0" smtClean="0"/>
              <a:t>Izbjegavati: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r>
              <a:rPr lang="bs-Latn-BA" dirty="0" smtClean="0"/>
              <a:t>Verbalne naznake i kompleksne rečenice </a:t>
            </a:r>
          </a:p>
          <a:p>
            <a:pPr marL="914400" lvl="1" indent="-514350">
              <a:buFont typeface="+mj-lt"/>
              <a:buAutoNum type="arabicPeriod"/>
            </a:pPr>
            <a:r>
              <a:rPr lang="bs-Latn-BA" dirty="0" smtClean="0"/>
              <a:t>široke generalne izjave koje nisu jasno tačne ili </a:t>
            </a:r>
            <a:r>
              <a:rPr lang="bs-Latn-BA" dirty="0" err="1" smtClean="0"/>
              <a:t>netačne</a:t>
            </a:r>
            <a:r>
              <a:rPr lang="bs-Latn-BA" dirty="0" smtClean="0"/>
              <a:t> 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r>
              <a:rPr lang="bs-Latn-BA" dirty="0" smtClean="0"/>
              <a:t>Termine neodređene veličine (npr. veliki broj, dugo vremena, ponekada) i apsolutne termine (nikada, samo, uvijek,...)</a:t>
            </a:r>
            <a:endParaRPr lang="en-US" dirty="0" smtClean="0"/>
          </a:p>
          <a:p>
            <a:pPr marL="914400" lvl="1" indent="-514350">
              <a:buFont typeface="+mj-lt"/>
              <a:buAutoNum type="arabicPeriod"/>
            </a:pPr>
            <a:r>
              <a:rPr lang="bs-Latn-BA" dirty="0" smtClean="0"/>
              <a:t>Postavljanje pravilnosti u odgovorima (npr. </a:t>
            </a:r>
            <a:r>
              <a:rPr lang="en-US" dirty="0" smtClean="0"/>
              <a:t>TT</a:t>
            </a:r>
            <a:r>
              <a:rPr lang="bs-Latn-BA" dirty="0" smtClean="0"/>
              <a:t>PP</a:t>
            </a:r>
            <a:r>
              <a:rPr lang="en-US" dirty="0" smtClean="0"/>
              <a:t>TT</a:t>
            </a:r>
            <a:r>
              <a:rPr lang="bs-Latn-BA" dirty="0" smtClean="0"/>
              <a:t>PP</a:t>
            </a:r>
            <a:r>
              <a:rPr lang="en-US" dirty="0" smtClean="0"/>
              <a:t>,...)</a:t>
            </a:r>
          </a:p>
          <a:p>
            <a:pPr marL="914400" lvl="1" indent="-514350">
              <a:buFont typeface="+mj-lt"/>
              <a:buAutoNum type="arabicPeriod"/>
            </a:pPr>
            <a:r>
              <a:rPr lang="bs-Latn-BA" dirty="0" smtClean="0"/>
              <a:t>Uzimanje izjava iz knjige i njihovo prezentiranje izvan konteksta</a:t>
            </a:r>
            <a:endParaRPr lang="en-US" dirty="0" smtClean="0"/>
          </a:p>
          <a:p>
            <a:pPr marL="514350" indent="-514350">
              <a:buFont typeface="+mj-lt"/>
              <a:buAutoNum type="arabicPeriod" startAt="7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Da li je ovo dobro pitanje?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Djeca sa visokim </a:t>
            </a:r>
            <a:r>
              <a:rPr lang="en-US" dirty="0" smtClean="0"/>
              <a:t>IQ </a:t>
            </a:r>
            <a:r>
              <a:rPr lang="bs-Latn-BA" dirty="0" smtClean="0"/>
              <a:t>uvijek imaju dobre ocjene</a:t>
            </a:r>
            <a:r>
              <a:rPr lang="en-US" dirty="0" smtClean="0"/>
              <a:t>.</a:t>
            </a:r>
            <a:endParaRPr lang="bs-Latn-BA" dirty="0" smtClean="0"/>
          </a:p>
          <a:p>
            <a:pPr marL="514350" indent="-514350">
              <a:buNone/>
            </a:pPr>
            <a:r>
              <a:rPr lang="en-US" dirty="0" smtClean="0"/>
              <a:t> </a:t>
            </a:r>
            <a:r>
              <a:rPr lang="bs-Latn-BA" dirty="0" smtClean="0"/>
              <a:t>				</a:t>
            </a:r>
            <a:r>
              <a:rPr lang="en-US" dirty="0" smtClean="0"/>
              <a:t> T	</a:t>
            </a:r>
            <a:r>
              <a:rPr lang="bs-Latn-BA" dirty="0" smtClean="0"/>
              <a:t>	</a:t>
            </a:r>
            <a:r>
              <a:rPr lang="bs-Latn-BA" dirty="0" smtClean="0"/>
              <a:t>P</a:t>
            </a:r>
            <a:endParaRPr lang="en-US" dirty="0" smtClean="0"/>
          </a:p>
          <a:p>
            <a:pPr marL="514350" indent="-514350">
              <a:buNone/>
            </a:pPr>
            <a:r>
              <a:rPr lang="bs-Latn-BA" dirty="0" smtClean="0"/>
              <a:t>Da li je ovo dobro pitanje</a:t>
            </a:r>
            <a:r>
              <a:rPr lang="en-US" dirty="0" smtClean="0"/>
              <a:t>? </a:t>
            </a:r>
          </a:p>
          <a:p>
            <a:pPr marL="514350" indent="-514350">
              <a:buNone/>
            </a:pPr>
            <a:r>
              <a:rPr lang="bs-Latn-BA" dirty="0" smtClean="0"/>
              <a:t>Ne, jer većina stvari nisu tačne ili pogrešne u potpunosti</a:t>
            </a:r>
            <a:r>
              <a:rPr lang="en-US" dirty="0" smtClean="0"/>
              <a:t>. </a:t>
            </a:r>
          </a:p>
          <a:p>
            <a:pPr marL="514350" indent="-514350">
              <a:buNone/>
            </a:pPr>
            <a:r>
              <a:rPr lang="bs-Latn-BA" dirty="0" smtClean="0"/>
              <a:t>Preporuka</a:t>
            </a:r>
            <a:r>
              <a:rPr lang="en-US" dirty="0" smtClean="0"/>
              <a:t>:</a:t>
            </a:r>
          </a:p>
          <a:p>
            <a:pPr marL="514350" indent="-514350">
              <a:buNone/>
            </a:pPr>
            <a:r>
              <a:rPr lang="en-US" dirty="0" smtClean="0"/>
              <a:t>1. </a:t>
            </a:r>
            <a:r>
              <a:rPr lang="bs-Latn-BA" dirty="0" smtClean="0"/>
              <a:t>Postoji tendencija da </a:t>
            </a:r>
            <a:r>
              <a:rPr lang="bs-Latn-BA" dirty="0" smtClean="0"/>
              <a:t>djeca </a:t>
            </a:r>
            <a:r>
              <a:rPr lang="bs-Latn-BA" dirty="0" smtClean="0"/>
              <a:t>sa visokim </a:t>
            </a:r>
            <a:r>
              <a:rPr lang="en-US" dirty="0" smtClean="0"/>
              <a:t>IQ </a:t>
            </a:r>
            <a:r>
              <a:rPr lang="bs-Latn-BA" dirty="0" smtClean="0"/>
              <a:t>imaju i više ocjene u školi</a:t>
            </a:r>
            <a:endParaRPr lang="en-US" dirty="0" smtClean="0"/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Da li je ovo dobro pitanje?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bs-Latn-BA" dirty="0" smtClean="0"/>
              <a:t>Ukoliko se avion sruši između Bosne i Hrvatske pola preživjelih će biti sahranjeno u Bosni a pola u Hrvatskoj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N</a:t>
            </a:r>
            <a:r>
              <a:rPr lang="bs-Latn-BA" dirty="0" smtClean="0"/>
              <a:t>e</a:t>
            </a:r>
            <a:r>
              <a:rPr lang="en-US" dirty="0" smtClean="0"/>
              <a:t> – </a:t>
            </a:r>
            <a:r>
              <a:rPr lang="bs-Latn-BA" dirty="0" smtClean="0"/>
              <a:t>ovo je trik pitanje. Preživjeli se ne sahranjuju nego poginuli</a:t>
            </a:r>
            <a:endParaRPr lang="en-US" dirty="0" smtClean="0"/>
          </a:p>
          <a:p>
            <a:pPr marL="514350" indent="-514350">
              <a:buNone/>
            </a:pPr>
            <a:r>
              <a:rPr lang="bs-Latn-BA" dirty="0" smtClean="0"/>
              <a:t>Preporuka</a:t>
            </a:r>
            <a:r>
              <a:rPr lang="en-US" dirty="0" smtClean="0"/>
              <a:t>:</a:t>
            </a:r>
          </a:p>
          <a:p>
            <a:pPr marL="514350" indent="-514350">
              <a:buNone/>
            </a:pPr>
            <a:r>
              <a:rPr lang="bs-Latn-BA" dirty="0" smtClean="0"/>
              <a:t>Nemojte koristiti trik pitanja</a:t>
            </a:r>
            <a:r>
              <a:rPr lang="en-US" dirty="0" smtClean="0"/>
              <a:t>. </a:t>
            </a:r>
          </a:p>
          <a:p>
            <a:pPr marL="514350" indent="-514350">
              <a:buFont typeface="+mj-lt"/>
              <a:buAutoNum type="arabicPeriod" startAt="2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Da li je ovo dobro pitanje?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bs-Latn-BA" dirty="0" smtClean="0"/>
              <a:t>Mlijeko, sir i puter su u grupi namirnica koje zovemo mliječni proizvodi</a:t>
            </a:r>
          </a:p>
          <a:p>
            <a:pPr>
              <a:buNone/>
            </a:pPr>
            <a:endParaRPr lang="bs-Latn-BA" dirty="0" smtClean="0"/>
          </a:p>
          <a:p>
            <a:pPr>
              <a:buNone/>
            </a:pPr>
            <a:r>
              <a:rPr lang="bs-Latn-BA" dirty="0" smtClean="0"/>
              <a:t>Da, jer su svi dijelovi izjave tačni. </a:t>
            </a:r>
          </a:p>
          <a:p>
            <a:pPr>
              <a:buNone/>
            </a:pPr>
            <a:r>
              <a:rPr lang="bs-Latn-BA" dirty="0" smtClean="0"/>
              <a:t>Preporuka: odgovor je TAČAN samo ako su svi dijelovi izjave tačni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Da li je ovo dobro pitanje?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err="1" smtClean="0"/>
              <a:t>Balansirana</a:t>
            </a:r>
            <a:r>
              <a:rPr lang="bs-Latn-BA" dirty="0" smtClean="0"/>
              <a:t> ishrana nije nezdrava. </a:t>
            </a:r>
          </a:p>
          <a:p>
            <a:endParaRPr lang="bs-Latn-BA" dirty="0" smtClean="0"/>
          </a:p>
          <a:p>
            <a:pPr>
              <a:buNone/>
            </a:pPr>
            <a:r>
              <a:rPr lang="bs-Latn-BA" dirty="0" smtClean="0"/>
              <a:t>Ne – ovdje imamo duplu negaciju i teško ju je shvatiti</a:t>
            </a:r>
          </a:p>
          <a:p>
            <a:pPr>
              <a:buNone/>
            </a:pPr>
            <a:endParaRPr lang="bs-Latn-BA" dirty="0" smtClean="0"/>
          </a:p>
          <a:p>
            <a:pPr>
              <a:buNone/>
            </a:pPr>
            <a:r>
              <a:rPr lang="bs-Latn-BA" dirty="0" smtClean="0"/>
              <a:t>Preporuka:</a:t>
            </a:r>
          </a:p>
          <a:p>
            <a:pPr>
              <a:buNone/>
            </a:pPr>
            <a:r>
              <a:rPr lang="bs-Latn-BA" dirty="0" err="1" smtClean="0"/>
              <a:t>Prekrižite</a:t>
            </a:r>
            <a:r>
              <a:rPr lang="bs-Latn-BA" dirty="0" smtClean="0"/>
              <a:t> obje negacije: </a:t>
            </a:r>
            <a:r>
              <a:rPr lang="bs-Latn-BA" dirty="0" err="1" smtClean="0"/>
              <a:t>Balansirana</a:t>
            </a:r>
            <a:r>
              <a:rPr lang="bs-Latn-BA" dirty="0" smtClean="0"/>
              <a:t> ishrana </a:t>
            </a:r>
            <a:r>
              <a:rPr lang="bs-Latn-BA" strike="sngStrike" dirty="0" smtClean="0"/>
              <a:t>ni</a:t>
            </a:r>
            <a:r>
              <a:rPr lang="bs-Latn-BA" dirty="0" smtClean="0"/>
              <a:t>je </a:t>
            </a:r>
            <a:r>
              <a:rPr lang="bs-Latn-BA" strike="sngStrike" dirty="0" smtClean="0"/>
              <a:t>ne</a:t>
            </a:r>
            <a:r>
              <a:rPr lang="bs-Latn-BA" dirty="0" smtClean="0"/>
              <a:t>zdrava </a:t>
            </a:r>
            <a:r>
              <a:rPr lang="en-US" dirty="0" smtClean="0"/>
              <a:t/>
            </a:r>
            <a:br>
              <a:rPr lang="en-US" dirty="0" smtClean="0"/>
            </a:br>
            <a:endParaRPr lang="bs-Latn-BA" dirty="0" smtClean="0"/>
          </a:p>
          <a:p>
            <a:pPr>
              <a:buNone/>
            </a:pPr>
            <a:r>
              <a:rPr lang="bs-Latn-BA" dirty="0" smtClean="0"/>
              <a:t>Izjava sada postaje: </a:t>
            </a:r>
            <a:r>
              <a:rPr lang="bs-Latn-BA" dirty="0" err="1" smtClean="0"/>
              <a:t>Balansirana</a:t>
            </a:r>
            <a:r>
              <a:rPr lang="bs-Latn-BA" dirty="0" smtClean="0"/>
              <a:t> ishrana je zdrava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Da li je ovo dobro pitanje?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bs-Latn-BA" dirty="0" smtClean="0"/>
              <a:t>Škola treba da ima pravila oblačenja za svoje </a:t>
            </a:r>
            <a:r>
              <a:rPr lang="bs-Latn-BA" dirty="0" smtClean="0"/>
              <a:t>učenike</a:t>
            </a:r>
            <a:r>
              <a:rPr lang="bs-Latn-BA" dirty="0" smtClean="0"/>
              <a:t>.</a:t>
            </a:r>
          </a:p>
          <a:p>
            <a:endParaRPr lang="bs-Latn-BA" dirty="0" smtClean="0"/>
          </a:p>
          <a:p>
            <a:r>
              <a:rPr lang="bs-Latn-BA" dirty="0" smtClean="0"/>
              <a:t>Ne – zato što pitamo za mišljenje / stav. </a:t>
            </a:r>
          </a:p>
          <a:p>
            <a:r>
              <a:rPr lang="bs-Latn-BA" dirty="0" smtClean="0"/>
              <a:t>Preporuka :</a:t>
            </a:r>
          </a:p>
          <a:p>
            <a:r>
              <a:rPr lang="bs-Latn-BA" dirty="0" smtClean="0"/>
              <a:t>Možemo pitati o nekom mišljenju samo ako ono pripada nekome</a:t>
            </a:r>
          </a:p>
          <a:p>
            <a:r>
              <a:rPr lang="bs-Latn-BA" dirty="0" smtClean="0"/>
              <a:t>U općini Centar Kantona Sarajevo postoji pravilo oblačenja za učenike osnovnih škola</a:t>
            </a:r>
          </a:p>
          <a:p>
            <a:pPr>
              <a:buNone/>
            </a:pPr>
            <a:endParaRPr lang="bs-Latn-BA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Da li je ovo dobro pitanje?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/>
          <a:lstStyle/>
          <a:p>
            <a:pPr>
              <a:buNone/>
            </a:pPr>
            <a:r>
              <a:rPr lang="bs-Latn-BA" dirty="0" smtClean="0"/>
              <a:t>Od svih pitanja, pitanja sa dvije alternative oduzimaju najmanje vremena za konstrukciju</a:t>
            </a:r>
          </a:p>
          <a:p>
            <a:pPr>
              <a:buNone/>
            </a:pPr>
            <a:r>
              <a:rPr lang="bs-Latn-BA" dirty="0" smtClean="0"/>
              <a:t>	T		P</a:t>
            </a:r>
            <a:endParaRPr lang="bs-Latn-BA" dirty="0" smtClean="0"/>
          </a:p>
          <a:p>
            <a:pPr>
              <a:buNone/>
            </a:pPr>
            <a:r>
              <a:rPr lang="bs-Latn-BA" dirty="0" smtClean="0"/>
              <a:t> Ovo je dobro pitanje </a:t>
            </a:r>
            <a:r>
              <a:rPr lang="bs-Latn-BA" dirty="0" smtClean="0"/>
              <a:t>jer je tačno, kratko i precizno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Da li je ovo dobro pitanje?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Engleski </a:t>
            </a:r>
            <a:r>
              <a:rPr lang="bs-Latn-BA" dirty="0" smtClean="0"/>
              <a:t>jezik je zvanični jezik u </a:t>
            </a:r>
            <a:r>
              <a:rPr lang="bs-Latn-BA" dirty="0" smtClean="0"/>
              <a:t>Australiji, </a:t>
            </a:r>
            <a:r>
              <a:rPr lang="bs-Latn-BA" dirty="0" smtClean="0"/>
              <a:t>a </a:t>
            </a:r>
            <a:r>
              <a:rPr lang="bs-Latn-BA" dirty="0" smtClean="0"/>
              <a:t>i </a:t>
            </a:r>
            <a:r>
              <a:rPr lang="bs-Latn-BA" dirty="0" smtClean="0"/>
              <a:t>u zemljama Latinske Amerike. </a:t>
            </a:r>
          </a:p>
          <a:p>
            <a:endParaRPr lang="bs-Latn-BA" dirty="0" smtClean="0"/>
          </a:p>
          <a:p>
            <a:pPr>
              <a:buNone/>
            </a:pPr>
            <a:r>
              <a:rPr lang="bs-Latn-BA" dirty="0" smtClean="0"/>
              <a:t>Ne – u ovom pitanju imamo dvije izjave. Jedna je tačna, a druga netačna. </a:t>
            </a:r>
          </a:p>
          <a:p>
            <a:pPr>
              <a:buNone/>
            </a:pPr>
            <a:r>
              <a:rPr lang="bs-Latn-BA" dirty="0" smtClean="0"/>
              <a:t>Preporuka:</a:t>
            </a:r>
          </a:p>
          <a:p>
            <a:pPr>
              <a:buNone/>
            </a:pPr>
            <a:r>
              <a:rPr lang="bs-Latn-BA" dirty="0" smtClean="0"/>
              <a:t>Samo jedna izjava po pitanju čak i ako su obje tačne.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rmAutofit fontScale="90000"/>
          </a:bodyPr>
          <a:lstStyle/>
          <a:p>
            <a:r>
              <a:rPr lang="bs-Latn-BA" dirty="0" smtClean="0"/>
              <a:t>TROSTEPENI MODEL </a:t>
            </a:r>
            <a:r>
              <a:rPr lang="bs-Latn-BA" dirty="0" smtClean="0"/>
              <a:t>PROCJENJIVANJA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TEST MORA VALJANO MJERITI OBRAZOVNE CILJEVE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85786" y="2714620"/>
            <a:ext cx="171451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/>
              <a:t>Obrazovni ciljevi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500298" y="3214686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571868" y="2786058"/>
            <a:ext cx="1643074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/>
              <a:t>Obrazovne </a:t>
            </a:r>
            <a:r>
              <a:rPr lang="bs-Latn-BA" dirty="0" smtClean="0"/>
              <a:t>metode (aktivnosti)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3"/>
            <a:endCxn id="11" idx="1"/>
          </p:cNvCxnSpPr>
          <p:nvPr/>
        </p:nvCxnSpPr>
        <p:spPr>
          <a:xfrm>
            <a:off x="5214942" y="3321843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357950" y="2786058"/>
            <a:ext cx="171451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/>
              <a:t>testiranje</a:t>
            </a:r>
            <a:endParaRPr lang="en-US" dirty="0"/>
          </a:p>
        </p:txBody>
      </p:sp>
      <p:cxnSp>
        <p:nvCxnSpPr>
          <p:cNvPr id="18" name="Straight Connector 17"/>
          <p:cNvCxnSpPr>
            <a:stCxn id="11" idx="2"/>
          </p:cNvCxnSpPr>
          <p:nvPr/>
        </p:nvCxnSpPr>
        <p:spPr>
          <a:xfrm rot="5400000">
            <a:off x="6893735" y="4179099"/>
            <a:ext cx="6429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 flipV="1">
            <a:off x="1714480" y="4500570"/>
            <a:ext cx="550072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 flipV="1">
            <a:off x="1428728" y="4214818"/>
            <a:ext cx="642942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Problemi sa </a:t>
            </a:r>
            <a:r>
              <a:rPr lang="bs-Latn-BA" dirty="0" err="1" smtClean="0"/>
              <a:t>pogađanjem</a:t>
            </a:r>
            <a:r>
              <a:rPr lang="bs-Latn-BA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dirty="0" smtClean="0"/>
              <a:t>Na testovima </a:t>
            </a:r>
            <a:r>
              <a:rPr lang="bs-Latn-BA" dirty="0" err="1" smtClean="0"/>
              <a:t>objektivnog</a:t>
            </a:r>
            <a:r>
              <a:rPr lang="bs-Latn-BA" dirty="0" smtClean="0"/>
              <a:t> tipa </a:t>
            </a:r>
            <a:r>
              <a:rPr lang="bs-Latn-BA" dirty="0" smtClean="0"/>
              <a:t>učenici </a:t>
            </a:r>
            <a:r>
              <a:rPr lang="bs-Latn-BA" dirty="0" smtClean="0"/>
              <a:t>su skloni pogađanju</a:t>
            </a:r>
          </a:p>
          <a:p>
            <a:r>
              <a:rPr lang="bs-Latn-BA" dirty="0" smtClean="0"/>
              <a:t>Kod pitanja tačno – pogrešno oni imaju 50% šanse da pogode tačan odgovor</a:t>
            </a:r>
          </a:p>
          <a:p>
            <a:r>
              <a:rPr lang="bs-Latn-BA" dirty="0" smtClean="0"/>
              <a:t>Šta uraditi:</a:t>
            </a:r>
          </a:p>
          <a:p>
            <a:pPr marL="514350" indent="-514350">
              <a:buFont typeface="+mj-lt"/>
              <a:buAutoNum type="arabicPeriod"/>
            </a:pPr>
            <a:r>
              <a:rPr lang="bs-Latn-BA" dirty="0" err="1" smtClean="0"/>
              <a:t>Penaliziramo</a:t>
            </a:r>
            <a:r>
              <a:rPr lang="bs-Latn-BA" dirty="0" smtClean="0"/>
              <a:t> pogrešne odgovore(oduzmemo ½ poena za </a:t>
            </a:r>
            <a:r>
              <a:rPr lang="bs-Latn-BA" dirty="0" err="1" smtClean="0"/>
              <a:t>netačan</a:t>
            </a:r>
            <a:r>
              <a:rPr lang="bs-Latn-BA" dirty="0" smtClean="0"/>
              <a:t> odgovor)</a:t>
            </a:r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Za svaki odgovor netačno </a:t>
            </a:r>
            <a:r>
              <a:rPr lang="bs-Latn-BA" dirty="0" smtClean="0"/>
              <a:t>tražimo </a:t>
            </a:r>
            <a:r>
              <a:rPr lang="bs-Latn-BA" dirty="0" smtClean="0"/>
              <a:t>od </a:t>
            </a:r>
            <a:r>
              <a:rPr lang="bs-Latn-BA" dirty="0" smtClean="0"/>
              <a:t>učenika </a:t>
            </a:r>
            <a:r>
              <a:rPr lang="bs-Latn-BA" dirty="0" smtClean="0"/>
              <a:t>da napiše što bi bilo ispravno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Pitanja višestrukog izbora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Princip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68313" indent="-468313">
              <a:buNone/>
            </a:pPr>
            <a:r>
              <a:rPr lang="en-US" b="1" i="1" dirty="0" smtClean="0">
                <a:solidFill>
                  <a:srgbClr val="000000"/>
                </a:solidFill>
              </a:rPr>
              <a:t>1. </a:t>
            </a:r>
            <a:r>
              <a:rPr lang="bs-Latn-BA" b="1" i="1" dirty="0" smtClean="0">
                <a:solidFill>
                  <a:srgbClr val="000000"/>
                </a:solidFill>
              </a:rPr>
              <a:t>Svako pitanje sastavite tako da vam omogućava ocjenjivanje jedinstvenog pismeno izraženog cilja učenja</a:t>
            </a:r>
            <a:r>
              <a:rPr lang="en-US" b="1" i="1" dirty="0" smtClean="0">
                <a:solidFill>
                  <a:srgbClr val="000000"/>
                </a:solidFill>
              </a:rPr>
              <a:t>.</a:t>
            </a:r>
          </a:p>
          <a:p>
            <a:pPr marL="868363" lvl="1"/>
            <a:r>
              <a:rPr lang="bs-Latn-BA" dirty="0" smtClean="0">
                <a:solidFill>
                  <a:srgbClr val="000000"/>
                </a:solidFill>
              </a:rPr>
              <a:t>Da biste izbjegli ocjenjivanje ciljeva isključivo nižeg nivoa ili tretiranje nebitne materije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868363" lvl="1"/>
            <a:r>
              <a:rPr lang="bs-Latn-BA" b="1" dirty="0" smtClean="0">
                <a:solidFill>
                  <a:srgbClr val="000000"/>
                </a:solidFill>
              </a:rPr>
              <a:t>Istraživanja</a:t>
            </a:r>
            <a:r>
              <a:rPr lang="en-US" dirty="0" smtClean="0">
                <a:solidFill>
                  <a:srgbClr val="000000"/>
                </a:solidFill>
              </a:rPr>
              <a:t>. </a:t>
            </a:r>
            <a:r>
              <a:rPr lang="bs-Latn-BA" dirty="0" smtClean="0">
                <a:solidFill>
                  <a:srgbClr val="000000"/>
                </a:solidFill>
              </a:rPr>
              <a:t>Ako pitanja </a:t>
            </a:r>
            <a:r>
              <a:rPr lang="bs-Latn-BA" dirty="0" err="1" smtClean="0">
                <a:solidFill>
                  <a:srgbClr val="000000"/>
                </a:solidFill>
              </a:rPr>
              <a:t>bazirate</a:t>
            </a:r>
            <a:r>
              <a:rPr lang="bs-Latn-BA" dirty="0" smtClean="0">
                <a:solidFill>
                  <a:srgbClr val="000000"/>
                </a:solidFill>
              </a:rPr>
              <a:t> na ciljevima, ona će biti lakša i homogenija</a:t>
            </a:r>
            <a:r>
              <a:rPr lang="en-US" dirty="0" smtClean="0">
                <a:solidFill>
                  <a:srgbClr val="000000"/>
                </a:solidFill>
              </a:rPr>
              <a:t> (Baker, 1971</a:t>
            </a:r>
            <a:r>
              <a:rPr lang="bs-Latn-BA" dirty="0" smtClean="0">
                <a:solidFill>
                  <a:srgbClr val="000000"/>
                </a:solidFill>
              </a:rPr>
              <a:t>.</a:t>
            </a:r>
            <a:r>
              <a:rPr lang="en-US" dirty="0" smtClean="0">
                <a:solidFill>
                  <a:srgbClr val="000000"/>
                </a:solidFill>
              </a:rPr>
              <a:t>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Princip</a:t>
            </a:r>
            <a:r>
              <a:rPr lang="bs-Latn-BA" dirty="0" smtClean="0">
                <a:solidFill>
                  <a:srgbClr val="000000"/>
                </a:solidFill>
              </a:rPr>
              <a:t> br. </a:t>
            </a:r>
            <a:r>
              <a:rPr lang="en-US" dirty="0" smtClean="0">
                <a:solidFill>
                  <a:srgbClr val="000000"/>
                </a:solidFill>
              </a:rPr>
              <a:t>2 – </a:t>
            </a:r>
            <a:r>
              <a:rPr lang="bs-Latn-BA" dirty="0" smtClean="0">
                <a:solidFill>
                  <a:srgbClr val="000000"/>
                </a:solidFill>
              </a:rPr>
              <a:t>Loš 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bs-Latn-BA" sz="2800" dirty="0" smtClean="0">
                <a:solidFill>
                  <a:srgbClr val="000000"/>
                </a:solidFill>
              </a:rPr>
              <a:t>K</a:t>
            </a:r>
            <a:r>
              <a:rPr lang="en-US" sz="2800" dirty="0" err="1" smtClean="0">
                <a:solidFill>
                  <a:srgbClr val="000000"/>
                </a:solidFill>
              </a:rPr>
              <a:t>aliforni</a:t>
            </a:r>
            <a:r>
              <a:rPr lang="bs-Latn-BA" sz="2800" dirty="0" smtClean="0">
                <a:solidFill>
                  <a:srgbClr val="000000"/>
                </a:solidFill>
              </a:rPr>
              <a:t>j</a:t>
            </a:r>
            <a:r>
              <a:rPr lang="en-US" sz="2800" dirty="0" smtClean="0">
                <a:solidFill>
                  <a:srgbClr val="000000"/>
                </a:solidFill>
              </a:rPr>
              <a:t>a:</a:t>
            </a:r>
          </a:p>
          <a:p>
            <a:pPr marL="855663" lvl="1" indent="-398463">
              <a:buNone/>
            </a:pPr>
            <a:r>
              <a:rPr lang="en-US" dirty="0" smtClean="0">
                <a:solidFill>
                  <a:srgbClr val="000000"/>
                </a:solidFill>
              </a:rPr>
              <a:t>a. </a:t>
            </a:r>
            <a:r>
              <a:rPr lang="bs-Latn-BA" dirty="0" smtClean="0">
                <a:solidFill>
                  <a:srgbClr val="000000"/>
                </a:solidFill>
              </a:rPr>
              <a:t>U njoj se nalazi najviša planina u Sjedinjenim državama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855663" lvl="1" indent="-398463">
              <a:buNone/>
            </a:pPr>
            <a:r>
              <a:rPr lang="en-US" dirty="0" smtClean="0">
                <a:solidFill>
                  <a:srgbClr val="000000"/>
                </a:solidFill>
              </a:rPr>
              <a:t>b. </a:t>
            </a:r>
            <a:r>
              <a:rPr lang="bs-Latn-BA" dirty="0" smtClean="0">
                <a:solidFill>
                  <a:srgbClr val="000000"/>
                </a:solidFill>
              </a:rPr>
              <a:t>Na njenoj zastavi nalazi se orao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855663" lvl="1" indent="-398463">
              <a:buNone/>
            </a:pPr>
            <a:r>
              <a:rPr lang="en-US" dirty="0" smtClean="0">
                <a:solidFill>
                  <a:srgbClr val="000000"/>
                </a:solidFill>
              </a:rPr>
              <a:t>c. </a:t>
            </a:r>
            <a:r>
              <a:rPr lang="bs-Latn-BA" dirty="0" smtClean="0">
                <a:solidFill>
                  <a:srgbClr val="000000"/>
                </a:solidFill>
              </a:rPr>
              <a:t>Druga je po površini savezna država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855663" lvl="1" indent="-398463">
              <a:buNone/>
            </a:pPr>
            <a:r>
              <a:rPr lang="en-US" dirty="0" smtClean="0">
                <a:solidFill>
                  <a:srgbClr val="000000"/>
                </a:solidFill>
              </a:rPr>
              <a:t>d. </a:t>
            </a:r>
            <a:r>
              <a:rPr lang="bs-Latn-BA" b="1" dirty="0" smtClean="0">
                <a:solidFill>
                  <a:srgbClr val="000000"/>
                </a:solidFill>
              </a:rPr>
              <a:t>Bila je mjesto gdje se dešavala Zlatna groznica</a:t>
            </a:r>
            <a:r>
              <a:rPr lang="en-US" b="1" dirty="0" smtClean="0">
                <a:solidFill>
                  <a:srgbClr val="000000"/>
                </a:solidFill>
              </a:rPr>
              <a:t> 1849</a:t>
            </a:r>
            <a:r>
              <a:rPr lang="bs-Latn-BA" b="1" dirty="0" smtClean="0">
                <a:solidFill>
                  <a:srgbClr val="000000"/>
                </a:solidFill>
              </a:rPr>
              <a:t>.g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marL="855663" lvl="1" indent="-398463">
              <a:buNone/>
            </a:pPr>
            <a:endParaRPr lang="en-US" sz="1800" dirty="0" smtClean="0">
              <a:solidFill>
                <a:srgbClr val="000000"/>
              </a:solidFill>
            </a:endParaRPr>
          </a:p>
          <a:p>
            <a:pPr marL="855663" lvl="1" indent="-398463">
              <a:buNone/>
            </a:pPr>
            <a:r>
              <a:rPr lang="bs-Latn-BA" dirty="0" smtClean="0">
                <a:solidFill>
                  <a:srgbClr val="000000"/>
                </a:solidFill>
              </a:rPr>
              <a:t>Zašto je ovo loše pitanje</a:t>
            </a:r>
            <a:r>
              <a:rPr lang="en-US" dirty="0" smtClean="0">
                <a:solidFill>
                  <a:srgbClr val="000000"/>
                </a:solidFill>
              </a:rPr>
              <a:t>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Princip</a:t>
            </a:r>
            <a:r>
              <a:rPr lang="bs-Latn-BA" dirty="0" smtClean="0">
                <a:solidFill>
                  <a:srgbClr val="000000"/>
                </a:solidFill>
              </a:rPr>
              <a:t> br. </a:t>
            </a:r>
            <a:r>
              <a:rPr lang="en-US" dirty="0" smtClean="0">
                <a:solidFill>
                  <a:srgbClr val="000000"/>
                </a:solidFill>
              </a:rPr>
              <a:t>2 – </a:t>
            </a:r>
            <a:r>
              <a:rPr lang="bs-Latn-BA" dirty="0" smtClean="0">
                <a:solidFill>
                  <a:srgbClr val="000000"/>
                </a:solidFill>
              </a:rPr>
              <a:t>Bolji 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s-Latn-BA" sz="2400" dirty="0" smtClean="0">
                <a:solidFill>
                  <a:srgbClr val="000000"/>
                </a:solidFill>
              </a:rPr>
              <a:t>Koji je osnovni razlog iz kojeg se tako mnogo ljudi doselilo u Kaliforniju </a:t>
            </a:r>
            <a:r>
              <a:rPr lang="en-US" sz="2400" dirty="0" smtClean="0">
                <a:solidFill>
                  <a:srgbClr val="000000"/>
                </a:solidFill>
              </a:rPr>
              <a:t>1849</a:t>
            </a:r>
            <a:r>
              <a:rPr lang="bs-Latn-BA" sz="2400" dirty="0" smtClean="0">
                <a:solidFill>
                  <a:srgbClr val="000000"/>
                </a:solidFill>
              </a:rPr>
              <a:t>.g.</a:t>
            </a:r>
            <a:r>
              <a:rPr lang="en-US" sz="2400" dirty="0" smtClean="0">
                <a:solidFill>
                  <a:srgbClr val="000000"/>
                </a:solidFill>
              </a:rPr>
              <a:t>?</a:t>
            </a:r>
          </a:p>
          <a:p>
            <a:pPr marL="914400" lvl="1" indent="-45720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a. </a:t>
            </a:r>
            <a:r>
              <a:rPr lang="bs-Latn-BA" sz="2400" dirty="0" smtClean="0">
                <a:solidFill>
                  <a:srgbClr val="000000"/>
                </a:solidFill>
              </a:rPr>
              <a:t>Zemljište u Kaliforniji bilo je plodno i jeftino i bilo ga je u izobilju</a:t>
            </a:r>
            <a:r>
              <a:rPr lang="en-US" sz="2400" dirty="0" smtClean="0">
                <a:solidFill>
                  <a:srgbClr val="000000"/>
                </a:solidFill>
              </a:rPr>
              <a:t>.</a:t>
            </a:r>
          </a:p>
          <a:p>
            <a:pPr marL="914400" lvl="1" indent="-45720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b. </a:t>
            </a:r>
            <a:r>
              <a:rPr lang="bs-Latn-BA" sz="2400" b="1" dirty="0" smtClean="0">
                <a:solidFill>
                  <a:srgbClr val="000000"/>
                </a:solidFill>
              </a:rPr>
              <a:t>Otkriveno je zlato u središnjem dijelu Kalifornije</a:t>
            </a:r>
            <a:r>
              <a:rPr lang="en-US" sz="2400" b="1" dirty="0" smtClean="0">
                <a:solidFill>
                  <a:srgbClr val="000000"/>
                </a:solidFill>
              </a:rPr>
              <a:t>.</a:t>
            </a:r>
          </a:p>
          <a:p>
            <a:pPr marL="914400" lvl="1" indent="-45720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c. </a:t>
            </a:r>
            <a:r>
              <a:rPr lang="bs-Latn-BA" sz="2400" dirty="0" smtClean="0">
                <a:solidFill>
                  <a:srgbClr val="000000"/>
                </a:solidFill>
              </a:rPr>
              <a:t>Istočni dio zemlje se pripremao za građanski rat</a:t>
            </a:r>
            <a:r>
              <a:rPr lang="en-US" sz="2400" dirty="0" smtClean="0">
                <a:solidFill>
                  <a:srgbClr val="000000"/>
                </a:solidFill>
              </a:rPr>
              <a:t>.</a:t>
            </a:r>
          </a:p>
          <a:p>
            <a:pPr marL="914400" lvl="1" indent="-457200">
              <a:buNone/>
            </a:pPr>
            <a:r>
              <a:rPr lang="en-US" sz="2400" dirty="0" smtClean="0">
                <a:solidFill>
                  <a:srgbClr val="000000"/>
                </a:solidFill>
              </a:rPr>
              <a:t>d. </a:t>
            </a:r>
            <a:r>
              <a:rPr lang="bs-Latn-BA" sz="2400" dirty="0" smtClean="0">
                <a:solidFill>
                  <a:srgbClr val="000000"/>
                </a:solidFill>
              </a:rPr>
              <a:t>Željeli su osnovati naselja na vjerskom principu</a:t>
            </a:r>
            <a:r>
              <a:rPr lang="en-US" sz="2400" dirty="0" smtClean="0">
                <a:solidFill>
                  <a:srgbClr val="000000"/>
                </a:solidFill>
              </a:rPr>
              <a:t>.</a:t>
            </a:r>
          </a:p>
          <a:p>
            <a:pPr marL="0" indent="0">
              <a:buNone/>
            </a:pPr>
            <a:endParaRPr lang="en-US" sz="2400" b="1" i="1" dirty="0" smtClean="0">
              <a:solidFill>
                <a:srgbClr val="000000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sz="2400" b="1" i="1" dirty="0" smtClean="0">
                <a:solidFill>
                  <a:srgbClr val="000000"/>
                </a:solidFill>
              </a:rPr>
              <a:t>2. </a:t>
            </a:r>
            <a:r>
              <a:rPr lang="bs-Latn-BA" sz="2400" b="1" i="1" dirty="0" smtClean="0">
                <a:solidFill>
                  <a:srgbClr val="000000"/>
                </a:solidFill>
              </a:rPr>
              <a:t>Svako pitanje </a:t>
            </a:r>
            <a:r>
              <a:rPr lang="bs-Latn-BA" sz="2400" b="1" i="1" dirty="0" err="1" smtClean="0">
                <a:solidFill>
                  <a:srgbClr val="000000"/>
                </a:solidFill>
              </a:rPr>
              <a:t>bazirajte</a:t>
            </a:r>
            <a:r>
              <a:rPr lang="bs-Latn-BA" sz="2400" b="1" i="1" dirty="0" smtClean="0">
                <a:solidFill>
                  <a:srgbClr val="000000"/>
                </a:solidFill>
              </a:rPr>
              <a:t> na specifičnom problemu koji je jasno </a:t>
            </a:r>
            <a:r>
              <a:rPr lang="bs-Latn-BA" sz="2400" b="1" i="1" dirty="0" err="1" smtClean="0">
                <a:solidFill>
                  <a:srgbClr val="000000"/>
                </a:solidFill>
              </a:rPr>
              <a:t>naznačen</a:t>
            </a:r>
            <a:r>
              <a:rPr lang="bs-Latn-BA" sz="2400" b="1" i="1" dirty="0" smtClean="0">
                <a:solidFill>
                  <a:srgbClr val="000000"/>
                </a:solidFill>
              </a:rPr>
              <a:t> u uvodnom dijelu</a:t>
            </a:r>
            <a:r>
              <a:rPr lang="en-US" sz="2400" b="1" i="1" dirty="0" smtClean="0">
                <a:solidFill>
                  <a:srgbClr val="000000"/>
                </a:solidFill>
              </a:rPr>
              <a:t>.</a:t>
            </a:r>
            <a:r>
              <a:rPr lang="en-US" sz="2400" u="sng" dirty="0" smtClean="0">
                <a:solidFill>
                  <a:srgbClr val="000000"/>
                </a:solidFill>
              </a:rPr>
              <a:t> </a:t>
            </a:r>
            <a:endParaRPr lang="en-US" sz="2400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Princip</a:t>
            </a:r>
            <a:r>
              <a:rPr lang="bs-Latn-BA" dirty="0" smtClean="0">
                <a:solidFill>
                  <a:srgbClr val="000000"/>
                </a:solidFill>
              </a:rPr>
              <a:t> br. </a:t>
            </a:r>
            <a:r>
              <a:rPr lang="en-US" dirty="0" smtClean="0">
                <a:solidFill>
                  <a:srgbClr val="000000"/>
                </a:solidFill>
              </a:rPr>
              <a:t>3 – </a:t>
            </a:r>
            <a:r>
              <a:rPr lang="bs-Latn-BA" dirty="0" smtClean="0">
                <a:solidFill>
                  <a:srgbClr val="000000"/>
                </a:solidFill>
              </a:rPr>
              <a:t>Loš 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bs-Latn-BA" dirty="0" smtClean="0">
                <a:solidFill>
                  <a:srgbClr val="000000"/>
                </a:solidFill>
              </a:rPr>
              <a:t>Ako se pritisak određene količine plina održava konstantnim, šta će se desiti ako mu se poveća zapremina</a:t>
            </a:r>
            <a:r>
              <a:rPr lang="en-US" dirty="0" smtClean="0">
                <a:solidFill>
                  <a:srgbClr val="000000"/>
                </a:solidFill>
              </a:rPr>
              <a:t>?</a:t>
            </a:r>
          </a:p>
          <a:p>
            <a:pPr marL="796925" lvl="1" indent="-339725">
              <a:lnSpc>
                <a:spcPct val="9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a. </a:t>
            </a:r>
            <a:r>
              <a:rPr lang="en-US" dirty="0" err="1" smtClean="0">
                <a:solidFill>
                  <a:srgbClr val="000000"/>
                </a:solidFill>
              </a:rPr>
              <a:t>Temperatur</a:t>
            </a:r>
            <a:r>
              <a:rPr lang="bs-Latn-BA" dirty="0" smtClean="0">
                <a:solidFill>
                  <a:srgbClr val="000000"/>
                </a:solidFill>
              </a:rPr>
              <a:t>a plina će se smanjiti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796925" lvl="1" indent="-339725">
              <a:lnSpc>
                <a:spcPct val="9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b. </a:t>
            </a:r>
            <a:r>
              <a:rPr lang="en-US" b="1" dirty="0" err="1" smtClean="0">
                <a:solidFill>
                  <a:srgbClr val="000000"/>
                </a:solidFill>
              </a:rPr>
              <a:t>Temperatur</a:t>
            </a:r>
            <a:r>
              <a:rPr lang="bs-Latn-BA" b="1" dirty="0" smtClean="0">
                <a:solidFill>
                  <a:srgbClr val="000000"/>
                </a:solidFill>
              </a:rPr>
              <a:t>a plina će se povećati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marL="796925" lvl="1" indent="-339725">
              <a:lnSpc>
                <a:spcPct val="9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c. </a:t>
            </a:r>
            <a:r>
              <a:rPr lang="en-US" dirty="0" err="1" smtClean="0">
                <a:solidFill>
                  <a:srgbClr val="000000"/>
                </a:solidFill>
              </a:rPr>
              <a:t>Temperatur</a:t>
            </a:r>
            <a:r>
              <a:rPr lang="bs-Latn-BA" dirty="0" smtClean="0">
                <a:solidFill>
                  <a:srgbClr val="000000"/>
                </a:solidFill>
              </a:rPr>
              <a:t>a plina se neće promijeniti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 smtClean="0">
              <a:solidFill>
                <a:srgbClr val="00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bs-Latn-BA" dirty="0" smtClean="0">
                <a:solidFill>
                  <a:srgbClr val="000000"/>
                </a:solidFill>
              </a:rPr>
              <a:t>U čemu je problem</a:t>
            </a:r>
            <a:r>
              <a:rPr lang="en-US" dirty="0" smtClean="0">
                <a:solidFill>
                  <a:srgbClr val="000000"/>
                </a:solidFill>
              </a:rPr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Princip</a:t>
            </a:r>
            <a:r>
              <a:rPr lang="bs-Latn-BA" dirty="0" smtClean="0">
                <a:solidFill>
                  <a:srgbClr val="000000"/>
                </a:solidFill>
              </a:rPr>
              <a:t> br. </a:t>
            </a:r>
            <a:r>
              <a:rPr lang="en-US" dirty="0" smtClean="0">
                <a:solidFill>
                  <a:srgbClr val="000000"/>
                </a:solidFill>
              </a:rPr>
              <a:t>3 – B</a:t>
            </a:r>
            <a:r>
              <a:rPr lang="bs-Latn-BA" dirty="0" err="1" smtClean="0">
                <a:solidFill>
                  <a:srgbClr val="000000"/>
                </a:solidFill>
              </a:rPr>
              <a:t>olji</a:t>
            </a:r>
            <a:r>
              <a:rPr lang="bs-Latn-BA" dirty="0" smtClean="0">
                <a:solidFill>
                  <a:srgbClr val="000000"/>
                </a:solidFill>
              </a:rPr>
              <a:t> 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bs-Latn-BA" sz="2800" dirty="0" smtClean="0">
                <a:solidFill>
                  <a:srgbClr val="000000"/>
                </a:solidFill>
              </a:rPr>
              <a:t>Ako povećate zapreminu određene količine plina, a održavate mu konstantan pritisak, njegova će temperatura</a:t>
            </a:r>
            <a:r>
              <a:rPr lang="en-US" sz="2800" dirty="0" smtClean="0">
                <a:solidFill>
                  <a:srgbClr val="000000"/>
                </a:solidFill>
              </a:rPr>
              <a:t>:</a:t>
            </a:r>
          </a:p>
          <a:p>
            <a:pPr lvl="1">
              <a:lnSpc>
                <a:spcPct val="8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a. </a:t>
            </a:r>
            <a:r>
              <a:rPr lang="bs-Latn-BA" dirty="0" smtClean="0">
                <a:solidFill>
                  <a:srgbClr val="000000"/>
                </a:solidFill>
              </a:rPr>
              <a:t>Opasti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>
              <a:lnSpc>
                <a:spcPct val="8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b. </a:t>
            </a:r>
            <a:r>
              <a:rPr lang="bs-Latn-BA" b="1" dirty="0" smtClean="0">
                <a:solidFill>
                  <a:srgbClr val="000000"/>
                </a:solidFill>
              </a:rPr>
              <a:t>Porasti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lvl="1">
              <a:lnSpc>
                <a:spcPct val="8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c. </a:t>
            </a:r>
            <a:r>
              <a:rPr lang="bs-Latn-BA" dirty="0" smtClean="0">
                <a:solidFill>
                  <a:srgbClr val="000000"/>
                </a:solidFill>
              </a:rPr>
              <a:t>Ostati ista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>
              <a:lnSpc>
                <a:spcPct val="80000"/>
              </a:lnSpc>
              <a:buNone/>
            </a:pPr>
            <a:r>
              <a:rPr lang="en-US" sz="2400" b="1" i="1" dirty="0" smtClean="0">
                <a:solidFill>
                  <a:srgbClr val="000000"/>
                </a:solidFill>
              </a:rPr>
              <a:t>	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800" b="1" i="1" dirty="0" smtClean="0">
                <a:solidFill>
                  <a:srgbClr val="000000"/>
                </a:solidFill>
              </a:rPr>
              <a:t>3. </a:t>
            </a:r>
            <a:r>
              <a:rPr lang="bs-Latn-BA" sz="2800" b="1" i="1" dirty="0" smtClean="0">
                <a:solidFill>
                  <a:srgbClr val="000000"/>
                </a:solidFill>
              </a:rPr>
              <a:t>Uključite u uvodni dio pitanja što je moguće više informacija da se ne bi ponavljale u svakom </a:t>
            </a:r>
            <a:r>
              <a:rPr lang="bs-Latn-BA" sz="2800" b="1" i="1" dirty="0" err="1" smtClean="0">
                <a:solidFill>
                  <a:srgbClr val="000000"/>
                </a:solidFill>
              </a:rPr>
              <a:t>ponuđenom</a:t>
            </a:r>
            <a:r>
              <a:rPr lang="bs-Latn-BA" sz="2800" b="1" i="1" dirty="0" smtClean="0">
                <a:solidFill>
                  <a:srgbClr val="000000"/>
                </a:solidFill>
              </a:rPr>
              <a:t> odgovoru</a:t>
            </a:r>
            <a:r>
              <a:rPr lang="en-US" sz="2800" b="1" i="1" dirty="0" smtClean="0">
                <a:solidFill>
                  <a:srgbClr val="000000"/>
                </a:solidFill>
              </a:rPr>
              <a:t>.</a:t>
            </a:r>
            <a:endParaRPr lang="en-US" sz="2800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Princip</a:t>
            </a:r>
            <a:r>
              <a:rPr lang="bs-Latn-BA" dirty="0" smtClean="0">
                <a:solidFill>
                  <a:srgbClr val="000000"/>
                </a:solidFill>
              </a:rPr>
              <a:t>i br. </a:t>
            </a:r>
            <a:r>
              <a:rPr lang="en-US" dirty="0" smtClean="0">
                <a:solidFill>
                  <a:srgbClr val="000000"/>
                </a:solidFill>
              </a:rPr>
              <a:t>4, 5, 6, 7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66725" indent="-466725">
              <a:buNone/>
              <a:tabLst>
                <a:tab pos="466725" algn="l"/>
              </a:tabLst>
            </a:pPr>
            <a:r>
              <a:rPr lang="en-US" b="1" dirty="0" smtClean="0">
                <a:solidFill>
                  <a:srgbClr val="000000"/>
                </a:solidFill>
              </a:rPr>
              <a:t>4. </a:t>
            </a:r>
            <a:r>
              <a:rPr lang="bs-Latn-BA" b="1" dirty="0" smtClean="0">
                <a:solidFill>
                  <a:srgbClr val="000000"/>
                </a:solidFill>
              </a:rPr>
              <a:t>U uvodnom dijelu koristite pozitivni oblik</a:t>
            </a:r>
            <a:r>
              <a:rPr lang="en-US" b="1" dirty="0" smtClean="0">
                <a:solidFill>
                  <a:srgbClr val="000000"/>
                </a:solidFill>
              </a:rPr>
              <a:t> (</a:t>
            </a:r>
            <a:r>
              <a:rPr lang="bs-Latn-BA" b="1" dirty="0" smtClean="0">
                <a:solidFill>
                  <a:srgbClr val="000000"/>
                </a:solidFill>
              </a:rPr>
              <a:t>izbjegavajte riječi</a:t>
            </a:r>
            <a:r>
              <a:rPr lang="en-US" b="1" dirty="0" smtClean="0">
                <a:solidFill>
                  <a:srgbClr val="000000"/>
                </a:solidFill>
              </a:rPr>
              <a:t> N</a:t>
            </a:r>
            <a:r>
              <a:rPr lang="bs-Latn-BA" b="1" dirty="0" smtClean="0">
                <a:solidFill>
                  <a:srgbClr val="000000"/>
                </a:solidFill>
              </a:rPr>
              <a:t>E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bs-Latn-BA" b="1" dirty="0" smtClean="0">
                <a:solidFill>
                  <a:srgbClr val="000000"/>
                </a:solidFill>
              </a:rPr>
              <a:t>ili</a:t>
            </a:r>
            <a:r>
              <a:rPr lang="en-US" b="1" dirty="0" smtClean="0">
                <a:solidFill>
                  <a:srgbClr val="000000"/>
                </a:solidFill>
              </a:rPr>
              <a:t> N</a:t>
            </a:r>
            <a:r>
              <a:rPr lang="bs-Latn-BA" b="1" dirty="0" smtClean="0">
                <a:solidFill>
                  <a:srgbClr val="000000"/>
                </a:solidFill>
              </a:rPr>
              <a:t>IJE</a:t>
            </a:r>
            <a:r>
              <a:rPr lang="en-US" b="1" dirty="0" smtClean="0">
                <a:solidFill>
                  <a:srgbClr val="000000"/>
                </a:solidFill>
              </a:rPr>
              <a:t>).</a:t>
            </a:r>
          </a:p>
          <a:p>
            <a:pPr marL="466725" indent="-466725">
              <a:buNone/>
              <a:tabLst>
                <a:tab pos="466725" algn="l"/>
              </a:tabLst>
            </a:pPr>
            <a:r>
              <a:rPr lang="en-US" b="1" dirty="0" smtClean="0">
                <a:solidFill>
                  <a:srgbClr val="000000"/>
                </a:solidFill>
              </a:rPr>
              <a:t>5. </a:t>
            </a:r>
            <a:r>
              <a:rPr lang="bs-Latn-BA" b="1" dirty="0" smtClean="0">
                <a:solidFill>
                  <a:srgbClr val="000000"/>
                </a:solidFill>
              </a:rPr>
              <a:t>Neka se mogući odgovori međusobno isključuju, a bude samo jedan TAČAN odgovor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  <a:endParaRPr lang="en-US" dirty="0" smtClean="0">
              <a:solidFill>
                <a:srgbClr val="000000"/>
              </a:solidFill>
            </a:endParaRPr>
          </a:p>
          <a:p>
            <a:pPr marL="466725" indent="-466725">
              <a:buNone/>
              <a:tabLst>
                <a:tab pos="466725" algn="l"/>
              </a:tabLst>
            </a:pPr>
            <a:r>
              <a:rPr lang="en-US" b="1" dirty="0" smtClean="0">
                <a:solidFill>
                  <a:srgbClr val="000000"/>
                </a:solidFill>
              </a:rPr>
              <a:t>6. </a:t>
            </a:r>
            <a:r>
              <a:rPr lang="bs-Latn-BA" b="1" dirty="0" smtClean="0">
                <a:solidFill>
                  <a:srgbClr val="000000"/>
                </a:solidFill>
              </a:rPr>
              <a:t>Jasno i </a:t>
            </a:r>
            <a:r>
              <a:rPr lang="bs-Latn-BA" b="1" dirty="0" err="1" smtClean="0">
                <a:solidFill>
                  <a:srgbClr val="000000"/>
                </a:solidFill>
              </a:rPr>
              <a:t>koncizno</a:t>
            </a:r>
            <a:r>
              <a:rPr lang="bs-Latn-BA" b="1" dirty="0" smtClean="0">
                <a:solidFill>
                  <a:srgbClr val="000000"/>
                </a:solidFill>
              </a:rPr>
              <a:t> </a:t>
            </a:r>
            <a:r>
              <a:rPr lang="bs-Latn-BA" b="1" dirty="0" err="1" smtClean="0">
                <a:solidFill>
                  <a:srgbClr val="000000"/>
                </a:solidFill>
              </a:rPr>
              <a:t>formulišite</a:t>
            </a:r>
            <a:r>
              <a:rPr lang="bs-Latn-BA" b="1" dirty="0" smtClean="0">
                <a:solidFill>
                  <a:srgbClr val="000000"/>
                </a:solidFill>
              </a:rPr>
              <a:t> moguće odgovore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  <a:endParaRPr lang="en-US" dirty="0" smtClean="0">
              <a:solidFill>
                <a:srgbClr val="000000"/>
              </a:solidFill>
            </a:endParaRPr>
          </a:p>
          <a:p>
            <a:pPr marL="466725" indent="-466725">
              <a:buNone/>
              <a:tabLst>
                <a:tab pos="466725" algn="l"/>
              </a:tabLst>
            </a:pPr>
            <a:r>
              <a:rPr lang="en-US" b="1" dirty="0" smtClean="0">
                <a:solidFill>
                  <a:srgbClr val="000000"/>
                </a:solidFill>
              </a:rPr>
              <a:t>7. </a:t>
            </a:r>
            <a:r>
              <a:rPr lang="bs-Latn-BA" b="1" dirty="0" smtClean="0">
                <a:solidFill>
                  <a:srgbClr val="000000"/>
                </a:solidFill>
              </a:rPr>
              <a:t>Neka mogući odgovori budu sadržajno homogeni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Princip</a:t>
            </a:r>
            <a:r>
              <a:rPr lang="bs-Latn-BA" dirty="0" smtClean="0">
                <a:solidFill>
                  <a:srgbClr val="000000"/>
                </a:solidFill>
              </a:rPr>
              <a:t> br. </a:t>
            </a:r>
            <a:r>
              <a:rPr lang="en-US" dirty="0" smtClean="0">
                <a:solidFill>
                  <a:srgbClr val="000000"/>
                </a:solidFill>
              </a:rPr>
              <a:t>8 – </a:t>
            </a:r>
            <a:r>
              <a:rPr lang="bs-Latn-BA" dirty="0" smtClean="0">
                <a:solidFill>
                  <a:srgbClr val="000000"/>
                </a:solidFill>
              </a:rPr>
              <a:t>Loš 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en-US" sz="2800" b="1" dirty="0" smtClean="0">
                <a:solidFill>
                  <a:srgbClr val="000000"/>
                </a:solidFill>
              </a:rPr>
              <a:t>8.</a:t>
            </a:r>
            <a:r>
              <a:rPr lang="en-US" sz="2800" b="1" i="1" dirty="0" smtClean="0">
                <a:solidFill>
                  <a:srgbClr val="000000"/>
                </a:solidFill>
              </a:rPr>
              <a:t> </a:t>
            </a:r>
            <a:r>
              <a:rPr lang="bs-Latn-BA" sz="2800" b="1" dirty="0" smtClean="0">
                <a:solidFill>
                  <a:srgbClr val="000000"/>
                </a:solidFill>
              </a:rPr>
              <a:t>Neka mogući odgovori ne ukazuju na to koji odgovor je tačan</a:t>
            </a:r>
            <a:r>
              <a:rPr lang="en-US" sz="2800" b="1" dirty="0" smtClean="0">
                <a:solidFill>
                  <a:srgbClr val="000000"/>
                </a:solidFill>
              </a:rPr>
              <a:t>.</a:t>
            </a:r>
            <a:endParaRPr lang="en-US" sz="2800" dirty="0" smtClean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sz="2800" dirty="0" smtClean="0">
                <a:solidFill>
                  <a:srgbClr val="000000"/>
                </a:solidFill>
              </a:rPr>
              <a:t>	</a:t>
            </a:r>
            <a:r>
              <a:rPr lang="bs-Latn-BA" sz="2800" dirty="0" smtClean="0">
                <a:solidFill>
                  <a:srgbClr val="000000"/>
                </a:solidFill>
              </a:rPr>
              <a:t>Riječ koja se koristi da opiše imenicu zove se</a:t>
            </a:r>
            <a:r>
              <a:rPr lang="en-US" sz="2800" dirty="0" smtClean="0">
                <a:solidFill>
                  <a:srgbClr val="000000"/>
                </a:solidFill>
              </a:rPr>
              <a:t>:</a:t>
            </a:r>
          </a:p>
          <a:p>
            <a:pPr lvl="1">
              <a:lnSpc>
                <a:spcPct val="8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a. </a:t>
            </a:r>
            <a:r>
              <a:rPr lang="bs-Latn-BA" b="1" dirty="0" smtClean="0">
                <a:solidFill>
                  <a:srgbClr val="000000"/>
                </a:solidFill>
              </a:rPr>
              <a:t>Pridjev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lvl="1">
              <a:lnSpc>
                <a:spcPct val="8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b. </a:t>
            </a:r>
            <a:r>
              <a:rPr lang="bs-Latn-BA" dirty="0" smtClean="0">
                <a:solidFill>
                  <a:srgbClr val="000000"/>
                </a:solidFill>
              </a:rPr>
              <a:t>Veznik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>
              <a:lnSpc>
                <a:spcPct val="8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c. </a:t>
            </a:r>
            <a:r>
              <a:rPr lang="bs-Latn-BA" dirty="0" smtClean="0">
                <a:solidFill>
                  <a:srgbClr val="000000"/>
                </a:solidFill>
              </a:rPr>
              <a:t>Zamjenica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>
              <a:lnSpc>
                <a:spcPct val="80000"/>
              </a:lnSpc>
              <a:buNone/>
            </a:pPr>
            <a:r>
              <a:rPr lang="en-US" dirty="0" smtClean="0">
                <a:solidFill>
                  <a:srgbClr val="000000"/>
                </a:solidFill>
              </a:rPr>
              <a:t>d. </a:t>
            </a:r>
            <a:r>
              <a:rPr lang="bs-Latn-BA" dirty="0" smtClean="0">
                <a:solidFill>
                  <a:srgbClr val="000000"/>
                </a:solidFill>
              </a:rPr>
              <a:t>Glagol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>
              <a:lnSpc>
                <a:spcPct val="80000"/>
              </a:lnSpc>
              <a:buNone/>
            </a:pPr>
            <a:r>
              <a:rPr lang="en-US" sz="2800" dirty="0" smtClean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bs-Latn-BA" sz="2800" dirty="0" smtClean="0">
                <a:solidFill>
                  <a:srgbClr val="000000"/>
                </a:solidFill>
              </a:rPr>
              <a:t>U čemu je problem</a:t>
            </a:r>
            <a:r>
              <a:rPr lang="en-US" sz="2800" dirty="0" smtClean="0">
                <a:solidFill>
                  <a:srgbClr val="000000"/>
                </a:solidFill>
              </a:rPr>
              <a:t>?</a:t>
            </a:r>
            <a:endParaRPr lang="en-US" sz="2800" b="1" i="1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Princip</a:t>
            </a:r>
            <a:r>
              <a:rPr lang="bs-Latn-BA" dirty="0" smtClean="0">
                <a:solidFill>
                  <a:srgbClr val="000000"/>
                </a:solidFill>
              </a:rPr>
              <a:t> br. </a:t>
            </a:r>
            <a:r>
              <a:rPr lang="en-US" dirty="0" smtClean="0">
                <a:solidFill>
                  <a:srgbClr val="000000"/>
                </a:solidFill>
              </a:rPr>
              <a:t>8 – </a:t>
            </a:r>
            <a:r>
              <a:rPr lang="bs-Latn-BA" dirty="0" smtClean="0">
                <a:solidFill>
                  <a:srgbClr val="000000"/>
                </a:solidFill>
              </a:rPr>
              <a:t>Loš 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s-Latn-BA" sz="2400" dirty="0" smtClean="0">
                <a:solidFill>
                  <a:srgbClr val="000000"/>
                </a:solidFill>
              </a:rPr>
              <a:t>Šta bi od niže navedenog najviše potaknulo primjenu nuklearnih otkrića u medicini</a:t>
            </a:r>
            <a:r>
              <a:rPr lang="en-US" sz="2400" dirty="0" smtClean="0">
                <a:solidFill>
                  <a:srgbClr val="000000"/>
                </a:solidFill>
              </a:rPr>
              <a:t>?</a:t>
            </a:r>
          </a:p>
          <a:p>
            <a:pPr marL="506413" lvl="2" indent="-266700">
              <a:buNone/>
            </a:pPr>
            <a:r>
              <a:rPr lang="en-US" dirty="0" smtClean="0">
                <a:solidFill>
                  <a:srgbClr val="000000"/>
                </a:solidFill>
              </a:rPr>
              <a:t>a. </a:t>
            </a:r>
            <a:r>
              <a:rPr lang="bs-Latn-BA" dirty="0" err="1" smtClean="0">
                <a:solidFill>
                  <a:srgbClr val="000000"/>
                </a:solidFill>
              </a:rPr>
              <a:t>Educirani</a:t>
            </a:r>
            <a:r>
              <a:rPr lang="bs-Latn-BA" dirty="0" smtClean="0">
                <a:solidFill>
                  <a:srgbClr val="000000"/>
                </a:solidFill>
              </a:rPr>
              <a:t> stručnjaci za </a:t>
            </a:r>
            <a:r>
              <a:rPr lang="bs-Latn-BA" dirty="0" err="1" smtClean="0">
                <a:solidFill>
                  <a:srgbClr val="000000"/>
                </a:solidFill>
              </a:rPr>
              <a:t>radioaktivnu</a:t>
            </a:r>
            <a:r>
              <a:rPr lang="bs-Latn-BA" dirty="0" smtClean="0">
                <a:solidFill>
                  <a:srgbClr val="000000"/>
                </a:solidFill>
              </a:rPr>
              <a:t> terapiju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506413" lvl="2" indent="-266700">
              <a:buNone/>
            </a:pPr>
            <a:r>
              <a:rPr lang="en-US" dirty="0" smtClean="0">
                <a:solidFill>
                  <a:srgbClr val="000000"/>
                </a:solidFill>
              </a:rPr>
              <a:t>b. </a:t>
            </a:r>
            <a:r>
              <a:rPr lang="bs-Latn-BA" b="1" dirty="0" smtClean="0">
                <a:solidFill>
                  <a:srgbClr val="000000"/>
                </a:solidFill>
              </a:rPr>
              <a:t>Razvijanje standardiziranih tehnika u liječenju pacijenata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marL="506413" lvl="2" indent="-266700">
              <a:buNone/>
            </a:pPr>
            <a:r>
              <a:rPr lang="en-US" dirty="0" smtClean="0">
                <a:solidFill>
                  <a:srgbClr val="000000"/>
                </a:solidFill>
              </a:rPr>
              <a:t>c. </a:t>
            </a:r>
            <a:r>
              <a:rPr lang="bs-Latn-BA" dirty="0" err="1" smtClean="0">
                <a:solidFill>
                  <a:srgbClr val="000000"/>
                </a:solidFill>
              </a:rPr>
              <a:t>Neograničavanje</a:t>
            </a:r>
            <a:r>
              <a:rPr lang="bs-Latn-BA" dirty="0" smtClean="0">
                <a:solidFill>
                  <a:srgbClr val="000000"/>
                </a:solidFill>
              </a:rPr>
              <a:t> upotrebe radioaktivnih </a:t>
            </a:r>
            <a:r>
              <a:rPr lang="bs-Latn-BA" dirty="0" err="1" smtClean="0">
                <a:solidFill>
                  <a:srgbClr val="000000"/>
                </a:solidFill>
              </a:rPr>
              <a:t>supstanci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506413" lvl="2" indent="-266700">
              <a:buNone/>
            </a:pPr>
            <a:r>
              <a:rPr lang="en-US" dirty="0" smtClean="0">
                <a:solidFill>
                  <a:srgbClr val="000000"/>
                </a:solidFill>
              </a:rPr>
              <a:t>d. </a:t>
            </a:r>
            <a:r>
              <a:rPr lang="bs-Latn-BA" dirty="0" smtClean="0">
                <a:solidFill>
                  <a:srgbClr val="000000"/>
                </a:solidFill>
              </a:rPr>
              <a:t>Ako bi prosječan ljekar bio obučen za primjenu radioaktivnih tretmana</a:t>
            </a:r>
            <a:r>
              <a:rPr lang="en-US" dirty="0" smtClean="0">
                <a:solidFill>
                  <a:srgbClr val="000000"/>
                </a:solidFill>
              </a:rPr>
              <a:t>. </a:t>
            </a:r>
          </a:p>
          <a:p>
            <a:pPr marL="125413" lvl="1" indent="-11113">
              <a:buNone/>
            </a:pPr>
            <a:endParaRPr lang="en-US" sz="1600" dirty="0" smtClean="0">
              <a:solidFill>
                <a:srgbClr val="000000"/>
              </a:solidFill>
            </a:endParaRPr>
          </a:p>
          <a:p>
            <a:pPr marL="125413" lvl="1" indent="-11113">
              <a:buNone/>
            </a:pPr>
            <a:r>
              <a:rPr lang="bs-Latn-BA" sz="2400" dirty="0" smtClean="0">
                <a:solidFill>
                  <a:srgbClr val="000000"/>
                </a:solidFill>
              </a:rPr>
              <a:t>U čemu je problem kod ovog pitanja</a:t>
            </a:r>
            <a:r>
              <a:rPr lang="en-US" sz="2400" dirty="0" smtClean="0">
                <a:solidFill>
                  <a:srgbClr val="000000"/>
                </a:solidFill>
              </a:rPr>
              <a:t>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Svrha </a:t>
            </a:r>
            <a:r>
              <a:rPr lang="bs-Latn-BA" dirty="0" smtClean="0"/>
              <a:t>procjenjivanja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s-Latn-BA" b="1" dirty="0" smtClean="0"/>
              <a:t> </a:t>
            </a:r>
            <a:r>
              <a:rPr lang="bs-Latn-BA" sz="2400" b="1" dirty="0" smtClean="0"/>
              <a:t>Procjena znanja </a:t>
            </a:r>
            <a:r>
              <a:rPr lang="bs-Latn-BA" sz="2400" b="1" dirty="0" smtClean="0"/>
              <a:t>učenika </a:t>
            </a:r>
            <a:r>
              <a:rPr lang="bs-Latn-BA" sz="2400" b="1" dirty="0" smtClean="0"/>
              <a:t/>
            </a:r>
            <a:br>
              <a:rPr lang="bs-Latn-BA" sz="2400" b="1" dirty="0" smtClean="0"/>
            </a:br>
            <a:r>
              <a:rPr lang="bs-Latn-BA" sz="2400" dirty="0" smtClean="0"/>
              <a:t>1. prethodne procjene, prije </a:t>
            </a:r>
            <a:r>
              <a:rPr lang="bs-Latn-BA" sz="2400" dirty="0" smtClean="0"/>
              <a:t>nastave</a:t>
            </a:r>
            <a:r>
              <a:rPr lang="bs-Latn-BA" sz="2400" dirty="0" smtClean="0"/>
              <a:t/>
            </a:r>
            <a:br>
              <a:rPr lang="bs-Latn-BA" sz="2400" dirty="0" smtClean="0"/>
            </a:br>
            <a:r>
              <a:rPr lang="bs-Latn-BA" sz="2400" dirty="0" smtClean="0"/>
              <a:t>2. tokom učenja radi poboljšanja i nadziranja učenja</a:t>
            </a:r>
            <a:br>
              <a:rPr lang="bs-Latn-BA" sz="2400" dirty="0" smtClean="0"/>
            </a:br>
            <a:r>
              <a:rPr lang="bs-Latn-BA" sz="2400" dirty="0" smtClean="0"/>
              <a:t>3. završna procjena radi dodjele potvrde kvalifikacije (svjedodžbe, diplome itd.) na kraju procesa učenja</a:t>
            </a:r>
          </a:p>
          <a:p>
            <a:r>
              <a:rPr lang="bs-Latn-BA" sz="2400" b="1" dirty="0" smtClean="0"/>
              <a:t> Procjena kvalitete procesa učenja</a:t>
            </a:r>
            <a:br>
              <a:rPr lang="bs-Latn-BA" sz="2400" b="1" dirty="0" smtClean="0"/>
            </a:br>
            <a:r>
              <a:rPr lang="bs-Latn-BA" sz="2400" dirty="0" smtClean="0"/>
              <a:t>1. procjena kvalitete samog sistema učenja, tokom </a:t>
            </a:r>
            <a:r>
              <a:rPr lang="bs-Latn-BA" sz="2400" dirty="0" smtClean="0"/>
              <a:t>nastave</a:t>
            </a:r>
            <a:r>
              <a:rPr lang="bs-Latn-BA" sz="2400" dirty="0" smtClean="0"/>
              <a:t/>
            </a:r>
            <a:br>
              <a:rPr lang="bs-Latn-BA" sz="2400" dirty="0" smtClean="0"/>
            </a:br>
            <a:r>
              <a:rPr lang="bs-Latn-BA" sz="2400" dirty="0" smtClean="0"/>
              <a:t>2. procjena kvalitete po završetku učenja</a:t>
            </a:r>
            <a:br>
              <a:rPr lang="bs-Latn-BA" sz="2400" dirty="0" smtClean="0"/>
            </a:br>
            <a:r>
              <a:rPr lang="bs-Latn-BA" sz="2400" dirty="0" smtClean="0"/>
              <a:t>3. procjena kvalitete nastavnika</a:t>
            </a:r>
          </a:p>
          <a:p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Princip</a:t>
            </a:r>
            <a:r>
              <a:rPr lang="bs-Latn-BA" dirty="0" smtClean="0">
                <a:solidFill>
                  <a:srgbClr val="000000"/>
                </a:solidFill>
              </a:rPr>
              <a:t> br. </a:t>
            </a:r>
            <a:r>
              <a:rPr lang="en-US" dirty="0" smtClean="0">
                <a:solidFill>
                  <a:srgbClr val="000000"/>
                </a:solidFill>
              </a:rPr>
              <a:t>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3563" indent="-563563">
              <a:lnSpc>
                <a:spcPct val="80000"/>
              </a:lnSpc>
              <a:buNone/>
            </a:pPr>
            <a:r>
              <a:rPr lang="en-US" b="1" dirty="0" smtClean="0">
                <a:solidFill>
                  <a:srgbClr val="000000"/>
                </a:solidFill>
              </a:rPr>
              <a:t>8.1 </a:t>
            </a:r>
            <a:r>
              <a:rPr lang="bs-Latn-BA" b="1" dirty="0" smtClean="0">
                <a:solidFill>
                  <a:srgbClr val="000000"/>
                </a:solidFill>
              </a:rPr>
              <a:t>Neka svaki ponuđeni odgovor bude u gramatičkom smislu u skladu sa </a:t>
            </a:r>
            <a:r>
              <a:rPr lang="bs-Latn-BA" b="1" dirty="0" err="1" smtClean="0">
                <a:solidFill>
                  <a:srgbClr val="000000"/>
                </a:solidFill>
              </a:rPr>
              <a:t>uvodnim</a:t>
            </a:r>
            <a:r>
              <a:rPr lang="bs-Latn-BA" b="1" dirty="0" smtClean="0">
                <a:solidFill>
                  <a:srgbClr val="000000"/>
                </a:solidFill>
              </a:rPr>
              <a:t> dijelom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marL="563563" indent="-563563">
              <a:lnSpc>
                <a:spcPct val="80000"/>
              </a:lnSpc>
              <a:buNone/>
            </a:pPr>
            <a:r>
              <a:rPr lang="en-US" b="1" dirty="0" smtClean="0">
                <a:solidFill>
                  <a:srgbClr val="000000"/>
                </a:solidFill>
              </a:rPr>
              <a:t>8.2 </a:t>
            </a:r>
            <a:r>
              <a:rPr lang="bs-Latn-BA" b="1" dirty="0" smtClean="0">
                <a:solidFill>
                  <a:srgbClr val="000000"/>
                </a:solidFill>
              </a:rPr>
              <a:t>Neka svaki ponuđeni odgovor bude slične dužine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  <a:endParaRPr lang="en-US" dirty="0" smtClean="0">
              <a:solidFill>
                <a:srgbClr val="000000"/>
              </a:solidFill>
            </a:endParaRPr>
          </a:p>
          <a:p>
            <a:pPr marL="563563" indent="-563563">
              <a:lnSpc>
                <a:spcPct val="80000"/>
              </a:lnSpc>
              <a:buNone/>
            </a:pPr>
            <a:r>
              <a:rPr lang="en-US" b="1" dirty="0" smtClean="0">
                <a:solidFill>
                  <a:srgbClr val="000000"/>
                </a:solidFill>
              </a:rPr>
              <a:t>8.3 </a:t>
            </a:r>
            <a:r>
              <a:rPr lang="bs-Latn-BA" b="1" dirty="0" smtClean="0">
                <a:solidFill>
                  <a:srgbClr val="000000"/>
                </a:solidFill>
              </a:rPr>
              <a:t>Izbjegavajte upotrebu specifičnih odrednica</a:t>
            </a:r>
            <a:r>
              <a:rPr lang="en-US" b="1" dirty="0" smtClean="0">
                <a:solidFill>
                  <a:srgbClr val="000000"/>
                </a:solidFill>
              </a:rPr>
              <a:t>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</a:rPr>
              <a:t>Princip</a:t>
            </a:r>
            <a:r>
              <a:rPr lang="bs-Latn-BA" dirty="0" smtClean="0">
                <a:solidFill>
                  <a:srgbClr val="000000"/>
                </a:solidFill>
              </a:rPr>
              <a:t> br. </a:t>
            </a:r>
            <a:r>
              <a:rPr lang="en-US" dirty="0" smtClean="0">
                <a:solidFill>
                  <a:srgbClr val="000000"/>
                </a:solidFill>
              </a:rPr>
              <a:t>9 </a:t>
            </a:r>
            <a:r>
              <a:rPr lang="bs-Latn-BA" dirty="0" smtClean="0">
                <a:solidFill>
                  <a:srgbClr val="000000"/>
                </a:solidFill>
              </a:rPr>
              <a:t>- </a:t>
            </a:r>
            <a:r>
              <a:rPr lang="en-US" dirty="0" smtClean="0">
                <a:solidFill>
                  <a:srgbClr val="000000"/>
                </a:solidFill>
              </a:rPr>
              <a:t>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06413" indent="-506413">
              <a:lnSpc>
                <a:spcPct val="80000"/>
              </a:lnSpc>
              <a:buNone/>
            </a:pPr>
            <a:r>
              <a:rPr lang="bs-Latn-BA" b="1" dirty="0" smtClean="0">
                <a:solidFill>
                  <a:srgbClr val="000000"/>
                </a:solidFill>
              </a:rPr>
              <a:t>Izbjegavajte reći</a:t>
            </a:r>
            <a:r>
              <a:rPr lang="en-US" b="1" dirty="0" smtClean="0">
                <a:solidFill>
                  <a:srgbClr val="000000"/>
                </a:solidFill>
              </a:rPr>
              <a:t> “</a:t>
            </a:r>
            <a:r>
              <a:rPr lang="bs-Latn-BA" b="1" dirty="0" smtClean="0">
                <a:solidFill>
                  <a:srgbClr val="000000"/>
                </a:solidFill>
              </a:rPr>
              <a:t>sve gore navedeno</a:t>
            </a:r>
            <a:r>
              <a:rPr lang="en-US" b="1" dirty="0" smtClean="0">
                <a:solidFill>
                  <a:srgbClr val="000000"/>
                </a:solidFill>
              </a:rPr>
              <a:t>” </a:t>
            </a:r>
            <a:r>
              <a:rPr lang="bs-Latn-BA" b="1" dirty="0" smtClean="0">
                <a:solidFill>
                  <a:srgbClr val="000000"/>
                </a:solidFill>
              </a:rPr>
              <a:t>i</a:t>
            </a:r>
            <a:r>
              <a:rPr lang="en-US" b="1" dirty="0" smtClean="0">
                <a:solidFill>
                  <a:srgbClr val="000000"/>
                </a:solidFill>
              </a:rPr>
              <a:t> “</a:t>
            </a:r>
            <a:r>
              <a:rPr lang="bs-Latn-BA" b="1" dirty="0" smtClean="0">
                <a:solidFill>
                  <a:srgbClr val="000000"/>
                </a:solidFill>
              </a:rPr>
              <a:t>nijedno od gore navedenog</a:t>
            </a:r>
            <a:r>
              <a:rPr lang="en-US" b="1" dirty="0" smtClean="0">
                <a:solidFill>
                  <a:srgbClr val="000000"/>
                </a:solidFill>
              </a:rPr>
              <a:t>”.</a:t>
            </a:r>
          </a:p>
          <a:p>
            <a:pPr marL="506413" indent="-506413">
              <a:lnSpc>
                <a:spcPct val="80000"/>
              </a:lnSpc>
              <a:buNone/>
            </a:pPr>
            <a:r>
              <a:rPr lang="en-US" b="1" dirty="0" smtClean="0">
                <a:solidFill>
                  <a:srgbClr val="000000"/>
                </a:solidFill>
              </a:rPr>
              <a:t>10. </a:t>
            </a:r>
            <a:r>
              <a:rPr lang="bs-Latn-BA" b="1" dirty="0" err="1" smtClean="0">
                <a:solidFill>
                  <a:srgbClr val="000000"/>
                </a:solidFill>
              </a:rPr>
              <a:t>Ponudite</a:t>
            </a:r>
            <a:r>
              <a:rPr lang="bs-Latn-BA" b="1" dirty="0" smtClean="0">
                <a:solidFill>
                  <a:srgbClr val="000000"/>
                </a:solidFill>
              </a:rPr>
              <a:t> samo jedan tačan ili jasno najbolji odgovor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marL="506413" indent="-506413">
              <a:lnSpc>
                <a:spcPct val="80000"/>
              </a:lnSpc>
              <a:buNone/>
            </a:pPr>
            <a:r>
              <a:rPr lang="en-US" b="1" dirty="0" smtClean="0">
                <a:solidFill>
                  <a:srgbClr val="000000"/>
                </a:solidFill>
              </a:rPr>
              <a:t>11. </a:t>
            </a:r>
            <a:r>
              <a:rPr lang="bs-Latn-BA" b="1" dirty="0" smtClean="0">
                <a:solidFill>
                  <a:srgbClr val="000000"/>
                </a:solidFill>
              </a:rPr>
              <a:t>Neka pravi odgovor bude otprilike jednak broj puta u svakoj </a:t>
            </a:r>
            <a:r>
              <a:rPr lang="bs-Latn-BA" b="1" dirty="0" err="1" smtClean="0">
                <a:solidFill>
                  <a:srgbClr val="000000"/>
                </a:solidFill>
              </a:rPr>
              <a:t>alternativnoj</a:t>
            </a:r>
            <a:r>
              <a:rPr lang="bs-Latn-BA" b="1" dirty="0" smtClean="0">
                <a:solidFill>
                  <a:srgbClr val="000000"/>
                </a:solidFill>
              </a:rPr>
              <a:t> poziciji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marL="506413" indent="-506413">
              <a:lnSpc>
                <a:spcPct val="80000"/>
              </a:lnSpc>
              <a:buNone/>
            </a:pPr>
            <a:r>
              <a:rPr lang="en-US" b="1" dirty="0" smtClean="0">
                <a:solidFill>
                  <a:srgbClr val="000000"/>
                </a:solidFill>
              </a:rPr>
              <a:t>12. </a:t>
            </a:r>
            <a:r>
              <a:rPr lang="bs-Latn-BA" b="1" dirty="0" smtClean="0">
                <a:solidFill>
                  <a:srgbClr val="000000"/>
                </a:solidFill>
              </a:rPr>
              <a:t>Vaša pitanja</a:t>
            </a:r>
            <a:r>
              <a:rPr lang="en-US" b="1" dirty="0" smtClean="0">
                <a:solidFill>
                  <a:srgbClr val="000000"/>
                </a:solidFill>
              </a:rPr>
              <a:t> (</a:t>
            </a:r>
            <a:r>
              <a:rPr lang="bs-Latn-BA" b="1" dirty="0" smtClean="0">
                <a:solidFill>
                  <a:srgbClr val="000000"/>
                </a:solidFill>
              </a:rPr>
              <a:t>ako ne sva, onda većina njih</a:t>
            </a:r>
            <a:r>
              <a:rPr lang="en-US" b="1" dirty="0" smtClean="0">
                <a:solidFill>
                  <a:srgbClr val="000000"/>
                </a:solidFill>
              </a:rPr>
              <a:t>) </a:t>
            </a:r>
            <a:r>
              <a:rPr lang="bs-Latn-BA" b="1" dirty="0" smtClean="0">
                <a:solidFill>
                  <a:srgbClr val="000000"/>
                </a:solidFill>
              </a:rPr>
              <a:t>treba da zahtijevaju umijeće razmišljanja višeg reda</a:t>
            </a:r>
            <a:r>
              <a:rPr lang="en-US" b="1" dirty="0" smtClean="0">
                <a:solidFill>
                  <a:srgbClr val="000000"/>
                </a:solidFill>
              </a:rPr>
              <a:t> (</a:t>
            </a:r>
            <a:r>
              <a:rPr lang="bs-Latn-BA" b="1" dirty="0" smtClean="0">
                <a:solidFill>
                  <a:srgbClr val="000000"/>
                </a:solidFill>
              </a:rPr>
              <a:t>vještinu primjene</a:t>
            </a:r>
            <a:r>
              <a:rPr lang="en-US" b="1" dirty="0" smtClean="0">
                <a:solidFill>
                  <a:srgbClr val="000000"/>
                </a:solidFill>
              </a:rPr>
              <a:t>, s</a:t>
            </a:r>
            <a:r>
              <a:rPr lang="bs-Latn-BA" b="1" dirty="0" err="1" smtClean="0">
                <a:solidFill>
                  <a:srgbClr val="000000"/>
                </a:solidFill>
              </a:rPr>
              <a:t>inteze</a:t>
            </a:r>
            <a:r>
              <a:rPr lang="bs-Latn-BA" b="1" dirty="0" smtClean="0">
                <a:solidFill>
                  <a:srgbClr val="000000"/>
                </a:solidFill>
              </a:rPr>
              <a:t> i ocjene</a:t>
            </a:r>
            <a:r>
              <a:rPr lang="en-US" b="1" dirty="0" smtClean="0">
                <a:solidFill>
                  <a:srgbClr val="000000"/>
                </a:solidFill>
              </a:rPr>
              <a:t>).</a:t>
            </a:r>
            <a:endParaRPr lang="en-US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Princip br.13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b="1" dirty="0" smtClean="0">
                <a:solidFill>
                  <a:srgbClr val="000000"/>
                </a:solidFill>
              </a:rPr>
              <a:t>Prema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en-US" b="1" dirty="0" err="1" smtClean="0">
                <a:solidFill>
                  <a:srgbClr val="000000"/>
                </a:solidFill>
              </a:rPr>
              <a:t>Haladyna</a:t>
            </a:r>
            <a:r>
              <a:rPr lang="en-US" b="1" dirty="0" smtClean="0">
                <a:solidFill>
                  <a:srgbClr val="000000"/>
                </a:solidFill>
              </a:rPr>
              <a:t> </a:t>
            </a:r>
            <a:r>
              <a:rPr lang="bs-Latn-BA" b="1" dirty="0" smtClean="0">
                <a:solidFill>
                  <a:srgbClr val="000000"/>
                </a:solidFill>
              </a:rPr>
              <a:t>i</a:t>
            </a:r>
            <a:r>
              <a:rPr lang="en-US" b="1" dirty="0" smtClean="0">
                <a:solidFill>
                  <a:srgbClr val="000000"/>
                </a:solidFill>
              </a:rPr>
              <a:t> Downing</a:t>
            </a:r>
            <a:r>
              <a:rPr lang="bs-Latn-BA" b="1" dirty="0" smtClean="0">
                <a:solidFill>
                  <a:srgbClr val="000000"/>
                </a:solidFill>
              </a:rPr>
              <a:t>-u</a:t>
            </a:r>
            <a:r>
              <a:rPr lang="en-US" b="1" dirty="0" smtClean="0">
                <a:solidFill>
                  <a:srgbClr val="000000"/>
                </a:solidFill>
              </a:rPr>
              <a:t> (1989</a:t>
            </a:r>
            <a:r>
              <a:rPr lang="bs-Latn-BA" b="1" dirty="0" smtClean="0">
                <a:solidFill>
                  <a:srgbClr val="000000"/>
                </a:solidFill>
              </a:rPr>
              <a:t>.</a:t>
            </a:r>
            <a:r>
              <a:rPr lang="en-US" b="1" dirty="0" smtClean="0">
                <a:solidFill>
                  <a:srgbClr val="000000"/>
                </a:solidFill>
              </a:rPr>
              <a:t>) </a:t>
            </a:r>
            <a:r>
              <a:rPr lang="bs-Latn-BA" b="1" dirty="0" err="1" smtClean="0">
                <a:solidFill>
                  <a:srgbClr val="000000"/>
                </a:solidFill>
              </a:rPr>
              <a:t>formulisanje</a:t>
            </a:r>
            <a:r>
              <a:rPr lang="bs-Latn-BA" b="1" dirty="0" smtClean="0">
                <a:solidFill>
                  <a:srgbClr val="000000"/>
                </a:solidFill>
              </a:rPr>
              <a:t> uvodnog dijela u obliku pitanja uspješnije je od </a:t>
            </a:r>
            <a:r>
              <a:rPr lang="bs-Latn-BA" b="1" dirty="0" err="1" smtClean="0">
                <a:solidFill>
                  <a:srgbClr val="000000"/>
                </a:solidFill>
              </a:rPr>
              <a:t>nedovršene</a:t>
            </a:r>
            <a:r>
              <a:rPr lang="bs-Latn-BA" b="1" dirty="0" smtClean="0">
                <a:solidFill>
                  <a:srgbClr val="000000"/>
                </a:solidFill>
              </a:rPr>
              <a:t> tvrdnje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  <a:endParaRPr lang="en-US" dirty="0" smtClean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Loš primjer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s-Latn-BA" sz="2800" dirty="0" smtClean="0">
                <a:solidFill>
                  <a:srgbClr val="000000"/>
                </a:solidFill>
              </a:rPr>
              <a:t>Koje od slijedećeg najbolje opisuje prirodnu hranu</a:t>
            </a:r>
            <a:r>
              <a:rPr lang="en-US" sz="2800" dirty="0" smtClean="0">
                <a:solidFill>
                  <a:srgbClr val="000000"/>
                </a:solidFill>
              </a:rPr>
              <a:t>?</a:t>
            </a:r>
          </a:p>
          <a:p>
            <a:pPr marL="1222375" lvl="1" indent="-533400">
              <a:buFontTx/>
              <a:buAutoNum type="alphaLcPeriod"/>
            </a:pPr>
            <a:r>
              <a:rPr lang="bs-Latn-BA" dirty="0" smtClean="0">
                <a:solidFill>
                  <a:srgbClr val="000000"/>
                </a:solidFill>
              </a:rPr>
              <a:t>Sok od </a:t>
            </a:r>
            <a:r>
              <a:rPr lang="bs-Latn-BA" dirty="0" err="1" smtClean="0">
                <a:solidFill>
                  <a:srgbClr val="000000"/>
                </a:solidFill>
              </a:rPr>
              <a:t>narandže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1222375" lvl="1" indent="-533400">
              <a:buFontTx/>
              <a:buAutoNum type="alphaLcPeriod"/>
            </a:pPr>
            <a:r>
              <a:rPr lang="bs-Latn-BA" dirty="0" smtClean="0">
                <a:solidFill>
                  <a:srgbClr val="000000"/>
                </a:solidFill>
              </a:rPr>
              <a:t>T</a:t>
            </a:r>
            <a:r>
              <a:rPr lang="en-US" dirty="0" err="1" smtClean="0">
                <a:solidFill>
                  <a:srgbClr val="000000"/>
                </a:solidFill>
              </a:rPr>
              <a:t>ost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1222375" lvl="1" indent="-533400">
              <a:buFontTx/>
              <a:buAutoNum type="alphaLcPeriod"/>
            </a:pPr>
            <a:r>
              <a:rPr lang="bs-Latn-BA" dirty="0" err="1" smtClean="0">
                <a:solidFill>
                  <a:srgbClr val="000000"/>
                </a:solidFill>
              </a:rPr>
              <a:t>Žitne</a:t>
            </a:r>
            <a:r>
              <a:rPr lang="bs-Latn-BA" dirty="0" smtClean="0">
                <a:solidFill>
                  <a:srgbClr val="000000"/>
                </a:solidFill>
              </a:rPr>
              <a:t> </a:t>
            </a:r>
            <a:r>
              <a:rPr lang="bs-Latn-BA" dirty="0" err="1" smtClean="0">
                <a:solidFill>
                  <a:srgbClr val="000000"/>
                </a:solidFill>
              </a:rPr>
              <a:t>pahuljice</a:t>
            </a:r>
            <a:r>
              <a:rPr lang="bs-Latn-BA" dirty="0" smtClean="0">
                <a:solidFill>
                  <a:srgbClr val="000000"/>
                </a:solidFill>
              </a:rPr>
              <a:t> od mekinja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1222375" lvl="1" indent="-533400">
              <a:buFontTx/>
              <a:buAutoNum type="alphaLcPeriod"/>
            </a:pPr>
            <a:r>
              <a:rPr lang="bs-Latn-BA" b="1" dirty="0" smtClean="0">
                <a:solidFill>
                  <a:srgbClr val="000000"/>
                </a:solidFill>
              </a:rPr>
              <a:t>G</a:t>
            </a:r>
            <a:r>
              <a:rPr lang="en-US" b="1" dirty="0" smtClean="0">
                <a:solidFill>
                  <a:srgbClr val="000000"/>
                </a:solidFill>
              </a:rPr>
              <a:t>r</a:t>
            </a:r>
            <a:r>
              <a:rPr lang="bs-Latn-BA" b="1" dirty="0" smtClean="0">
                <a:solidFill>
                  <a:srgbClr val="000000"/>
                </a:solidFill>
              </a:rPr>
              <a:t>ej</a:t>
            </a:r>
            <a:r>
              <a:rPr lang="en-US" b="1" dirty="0" err="1" smtClean="0">
                <a:solidFill>
                  <a:srgbClr val="000000"/>
                </a:solidFill>
              </a:rPr>
              <a:t>pfrut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marL="1222375" lvl="1" indent="-533400">
              <a:buNone/>
            </a:pPr>
            <a:endParaRPr lang="en-US" sz="3200" b="1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bs-Latn-BA" sz="2800" dirty="0" smtClean="0">
                <a:solidFill>
                  <a:srgbClr val="000000"/>
                </a:solidFill>
              </a:rPr>
              <a:t>U čemu je</a:t>
            </a:r>
            <a:r>
              <a:rPr lang="en-US" sz="2800" dirty="0" smtClean="0">
                <a:solidFill>
                  <a:srgbClr val="000000"/>
                </a:solidFill>
              </a:rPr>
              <a:t> problem?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solidFill>
                  <a:srgbClr val="000000"/>
                </a:solidFill>
              </a:rPr>
              <a:t>Umijeće kritičkog razmišljanja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bs-Latn-BA" sz="2800" dirty="0" smtClean="0">
                <a:solidFill>
                  <a:srgbClr val="000000"/>
                </a:solidFill>
              </a:rPr>
              <a:t>Jutros je </a:t>
            </a:r>
            <a:r>
              <a:rPr lang="en-US" sz="2800" dirty="0" smtClean="0">
                <a:solidFill>
                  <a:srgbClr val="000000"/>
                </a:solidFill>
              </a:rPr>
              <a:t>Sa</a:t>
            </a:r>
            <a:r>
              <a:rPr lang="bs-Latn-BA" sz="2800" dirty="0" smtClean="0">
                <a:solidFill>
                  <a:srgbClr val="000000"/>
                </a:solidFill>
              </a:rPr>
              <a:t>ra za doručak uzela čašu soka od </a:t>
            </a:r>
            <a:r>
              <a:rPr lang="bs-Latn-BA" sz="2800" dirty="0" err="1" smtClean="0">
                <a:solidFill>
                  <a:srgbClr val="000000"/>
                </a:solidFill>
              </a:rPr>
              <a:t>narandže</a:t>
            </a:r>
            <a:r>
              <a:rPr lang="bs-Latn-BA" sz="2800" dirty="0" smtClean="0">
                <a:solidFill>
                  <a:srgbClr val="000000"/>
                </a:solidFill>
              </a:rPr>
              <a:t> (iz koncentrata), jednu krišku </a:t>
            </a:r>
            <a:r>
              <a:rPr lang="bs-Latn-BA" sz="2800" dirty="0" err="1" smtClean="0">
                <a:solidFill>
                  <a:srgbClr val="000000"/>
                </a:solidFill>
              </a:rPr>
              <a:t>tosta</a:t>
            </a:r>
            <a:r>
              <a:rPr lang="bs-Latn-BA" sz="2800" dirty="0" smtClean="0">
                <a:solidFill>
                  <a:srgbClr val="000000"/>
                </a:solidFill>
              </a:rPr>
              <a:t>, jednu malu zdjelu žitnih pahuljica od mekinja i jedan grejpfrut. Koju je </a:t>
            </a:r>
            <a:r>
              <a:rPr lang="en-US" sz="2800" dirty="0" smtClean="0">
                <a:solidFill>
                  <a:srgbClr val="000000"/>
                </a:solidFill>
              </a:rPr>
              <a:t>“</a:t>
            </a:r>
            <a:r>
              <a:rPr lang="bs-Latn-BA" sz="2800" dirty="0" smtClean="0">
                <a:solidFill>
                  <a:srgbClr val="000000"/>
                </a:solidFill>
              </a:rPr>
              <a:t>prirodnu hranu</a:t>
            </a:r>
            <a:r>
              <a:rPr lang="en-US" sz="2800" dirty="0" smtClean="0">
                <a:solidFill>
                  <a:srgbClr val="000000"/>
                </a:solidFill>
              </a:rPr>
              <a:t>” </a:t>
            </a:r>
            <a:r>
              <a:rPr lang="bs-Latn-BA" sz="2800" dirty="0" smtClean="0">
                <a:solidFill>
                  <a:srgbClr val="000000"/>
                </a:solidFill>
              </a:rPr>
              <a:t>Sara jela za doručak</a:t>
            </a:r>
            <a:r>
              <a:rPr lang="en-US" sz="2800" dirty="0" smtClean="0">
                <a:solidFill>
                  <a:srgbClr val="000000"/>
                </a:solidFill>
              </a:rPr>
              <a:t>?</a:t>
            </a:r>
          </a:p>
          <a:p>
            <a:pPr marL="1222375" lvl="1" indent="-533400">
              <a:lnSpc>
                <a:spcPct val="90000"/>
              </a:lnSpc>
              <a:buFontTx/>
              <a:buAutoNum type="alphaLcPeriod"/>
            </a:pPr>
            <a:r>
              <a:rPr lang="bs-Latn-BA" dirty="0" smtClean="0">
                <a:solidFill>
                  <a:srgbClr val="000000"/>
                </a:solidFill>
              </a:rPr>
              <a:t>Sok od </a:t>
            </a:r>
            <a:r>
              <a:rPr lang="bs-Latn-BA" dirty="0" err="1" smtClean="0">
                <a:solidFill>
                  <a:srgbClr val="000000"/>
                </a:solidFill>
              </a:rPr>
              <a:t>narandže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1222375" lvl="1" indent="-533400">
              <a:lnSpc>
                <a:spcPct val="90000"/>
              </a:lnSpc>
              <a:buFontTx/>
              <a:buAutoNum type="alphaLcPeriod"/>
            </a:pPr>
            <a:r>
              <a:rPr lang="bs-Latn-BA" dirty="0" smtClean="0">
                <a:solidFill>
                  <a:srgbClr val="000000"/>
                </a:solidFill>
              </a:rPr>
              <a:t>T</a:t>
            </a:r>
            <a:r>
              <a:rPr lang="en-US" dirty="0" err="1" smtClean="0">
                <a:solidFill>
                  <a:srgbClr val="000000"/>
                </a:solidFill>
              </a:rPr>
              <a:t>ost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1222375" lvl="1" indent="-533400">
              <a:lnSpc>
                <a:spcPct val="90000"/>
              </a:lnSpc>
              <a:buFontTx/>
              <a:buAutoNum type="alphaLcPeriod"/>
            </a:pPr>
            <a:r>
              <a:rPr lang="bs-Latn-BA" dirty="0" err="1" smtClean="0">
                <a:solidFill>
                  <a:srgbClr val="000000"/>
                </a:solidFill>
              </a:rPr>
              <a:t>Žitne</a:t>
            </a:r>
            <a:r>
              <a:rPr lang="bs-Latn-BA" dirty="0" smtClean="0">
                <a:solidFill>
                  <a:srgbClr val="000000"/>
                </a:solidFill>
              </a:rPr>
              <a:t> </a:t>
            </a:r>
            <a:r>
              <a:rPr lang="bs-Latn-BA" dirty="0" err="1" smtClean="0">
                <a:solidFill>
                  <a:srgbClr val="000000"/>
                </a:solidFill>
              </a:rPr>
              <a:t>pahuljice</a:t>
            </a:r>
            <a:r>
              <a:rPr lang="bs-Latn-BA" dirty="0" smtClean="0">
                <a:solidFill>
                  <a:srgbClr val="000000"/>
                </a:solidFill>
              </a:rPr>
              <a:t> od mekinja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marL="1222375" lvl="1" indent="-533400">
              <a:lnSpc>
                <a:spcPct val="90000"/>
              </a:lnSpc>
              <a:buFontTx/>
              <a:buAutoNum type="alphaLcPeriod"/>
            </a:pPr>
            <a:r>
              <a:rPr lang="bs-Latn-BA" b="1" dirty="0" smtClean="0">
                <a:solidFill>
                  <a:srgbClr val="000000"/>
                </a:solidFill>
              </a:rPr>
              <a:t>G</a:t>
            </a:r>
            <a:r>
              <a:rPr lang="en-US" b="1" dirty="0" smtClean="0">
                <a:solidFill>
                  <a:srgbClr val="000000"/>
                </a:solidFill>
              </a:rPr>
              <a:t>r</a:t>
            </a:r>
            <a:r>
              <a:rPr lang="bs-Latn-BA" b="1" dirty="0" smtClean="0">
                <a:solidFill>
                  <a:srgbClr val="000000"/>
                </a:solidFill>
              </a:rPr>
              <a:t>ej</a:t>
            </a:r>
            <a:r>
              <a:rPr lang="en-US" b="1" dirty="0" err="1" smtClean="0">
                <a:solidFill>
                  <a:srgbClr val="000000"/>
                </a:solidFill>
              </a:rPr>
              <a:t>pfrut</a:t>
            </a:r>
            <a:r>
              <a:rPr lang="en-US" b="1" dirty="0" smtClean="0">
                <a:solidFill>
                  <a:srgbClr val="000000"/>
                </a:solidFill>
              </a:rPr>
              <a:t>.</a:t>
            </a:r>
          </a:p>
          <a:p>
            <a:pPr marL="0" indent="0">
              <a:lnSpc>
                <a:spcPct val="90000"/>
              </a:lnSpc>
              <a:buNone/>
            </a:pPr>
            <a:endParaRPr lang="en-US" sz="2000" b="1" i="1" dirty="0" smtClean="0">
              <a:solidFill>
                <a:srgbClr val="00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bs-Latn-BA" sz="2800" b="1" i="1" dirty="0" smtClean="0">
                <a:solidFill>
                  <a:srgbClr val="000000"/>
                </a:solidFill>
              </a:rPr>
              <a:t>Važno je da pitanja testiraju umijeće kritičkog razmišljanja, a ne samo vještinu pamćenja</a:t>
            </a:r>
            <a:r>
              <a:rPr lang="en-US" sz="2800" b="1" i="1" dirty="0" smtClean="0">
                <a:solidFill>
                  <a:srgbClr val="000000"/>
                </a:solidFill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>
                <a:solidFill>
                  <a:srgbClr val="000000"/>
                </a:solidFill>
              </a:rPr>
              <a:t>Umijeće kritičkog razmišljanja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>
                <a:solidFill>
                  <a:srgbClr val="000000"/>
                </a:solidFill>
              </a:rPr>
              <a:t>Sastavite pitanja tipa opisa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bs-Latn-BA" dirty="0" smtClean="0">
                <a:solidFill>
                  <a:srgbClr val="000000"/>
                </a:solidFill>
              </a:rPr>
              <a:t>i tražite od </a:t>
            </a:r>
            <a:r>
              <a:rPr lang="bs-Latn-BA" dirty="0" smtClean="0">
                <a:solidFill>
                  <a:srgbClr val="000000"/>
                </a:solidFill>
              </a:rPr>
              <a:t>učenika </a:t>
            </a:r>
            <a:r>
              <a:rPr lang="bs-Latn-BA" dirty="0" smtClean="0">
                <a:solidFill>
                  <a:srgbClr val="000000"/>
                </a:solidFill>
              </a:rPr>
              <a:t>da</a:t>
            </a:r>
            <a:r>
              <a:rPr lang="en-US" dirty="0" smtClean="0">
                <a:solidFill>
                  <a:srgbClr val="000000"/>
                </a:solidFill>
              </a:rPr>
              <a:t>: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PRIMIJENE te</a:t>
            </a:r>
            <a:r>
              <a:rPr lang="en-US" dirty="0" smtClean="0">
                <a:solidFill>
                  <a:srgbClr val="000000"/>
                </a:solidFill>
              </a:rPr>
              <a:t> inform</a:t>
            </a:r>
            <a:r>
              <a:rPr lang="bs-Latn-BA" dirty="0" err="1" smtClean="0">
                <a:solidFill>
                  <a:srgbClr val="000000"/>
                </a:solidFill>
              </a:rPr>
              <a:t>acije</a:t>
            </a:r>
            <a:r>
              <a:rPr lang="bs-Latn-BA" dirty="0" smtClean="0">
                <a:solidFill>
                  <a:srgbClr val="000000"/>
                </a:solidFill>
              </a:rPr>
              <a:t> na neku situaciju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</a:rPr>
              <a:t>ANAL</a:t>
            </a:r>
            <a:r>
              <a:rPr lang="bs-Latn-BA" dirty="0" smtClean="0">
                <a:solidFill>
                  <a:srgbClr val="000000"/>
                </a:solidFill>
              </a:rPr>
              <a:t>IZIRAJU neku situaciju i daju preporuku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NAPRAVE SINTEZU tih informacija u obliku plana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pPr lvl="1"/>
            <a:r>
              <a:rPr lang="bs-Latn-BA" dirty="0" smtClean="0">
                <a:solidFill>
                  <a:srgbClr val="000000"/>
                </a:solidFill>
              </a:rPr>
              <a:t>OCIJENE nešto i donesu sud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Kako modificirati pitanje višestrukog izbora da bi se izbjeglo ponavljanje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 </a:t>
            </a:r>
            <a:r>
              <a:rPr lang="bs-Latn-BA" dirty="0" smtClean="0"/>
              <a:t>Modifikacija u dva koraka</a:t>
            </a:r>
          </a:p>
          <a:p>
            <a:r>
              <a:rPr lang="bs-Latn-BA" dirty="0" smtClean="0"/>
              <a:t>Prvi korak je identifikacija ključnih riječi ili fraza koje predstavljaju osnovni sadržaj pitanja</a:t>
            </a:r>
          </a:p>
          <a:p>
            <a:r>
              <a:rPr lang="bs-Latn-BA" dirty="0" smtClean="0"/>
              <a:t>U našem primjeru to su “kviz za jednu lekciju” “30 minuta” i “znanja višeg reda”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Primjer modifikacije: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bs-Latn-BA" dirty="0" smtClean="0"/>
              <a:t>Pripremate kviz za jednu lekciju. Odlučili ste da će </a:t>
            </a:r>
            <a:r>
              <a:rPr lang="bs-Latn-BA" dirty="0" smtClean="0"/>
              <a:t>učenici </a:t>
            </a:r>
            <a:r>
              <a:rPr lang="bs-Latn-BA" dirty="0" smtClean="0"/>
              <a:t>imati 30 minuta  na raspolaganju. Vaš </a:t>
            </a:r>
            <a:r>
              <a:rPr lang="bs-Latn-BA" dirty="0" err="1" smtClean="0"/>
              <a:t>cil</a:t>
            </a:r>
            <a:r>
              <a:rPr lang="bs-Latn-BA" dirty="0" smtClean="0"/>
              <a:t> </a:t>
            </a:r>
            <a:r>
              <a:rPr lang="bs-Latn-BA" dirty="0" err="1" smtClean="0"/>
              <a:t>jje</a:t>
            </a:r>
            <a:r>
              <a:rPr lang="bs-Latn-BA" dirty="0" smtClean="0"/>
              <a:t> da provjerite da li su usvojili znanja na višem nivou. Koji je najbolji tip pitanja za ovaj test? </a:t>
            </a:r>
          </a:p>
          <a:p>
            <a:pPr>
              <a:buNone/>
            </a:pPr>
            <a:r>
              <a:rPr lang="en-US" dirty="0" smtClean="0"/>
              <a:t>A </a:t>
            </a:r>
            <a:r>
              <a:rPr lang="bs-Latn-BA" dirty="0" smtClean="0"/>
              <a:t>Tačno - pogrešno</a:t>
            </a:r>
            <a:r>
              <a:rPr lang="en-US" dirty="0" smtClean="0"/>
              <a:t>         </a:t>
            </a:r>
            <a:endParaRPr lang="bs-Latn-BA" dirty="0" smtClean="0"/>
          </a:p>
          <a:p>
            <a:pPr>
              <a:buNone/>
            </a:pPr>
            <a:r>
              <a:rPr lang="en-US" dirty="0" smtClean="0"/>
              <a:t>B </a:t>
            </a:r>
            <a:r>
              <a:rPr lang="bs-Latn-BA" dirty="0" smtClean="0"/>
              <a:t>Višestruki izbor</a:t>
            </a:r>
            <a:r>
              <a:rPr lang="en-US" dirty="0" smtClean="0"/>
              <a:t>         </a:t>
            </a:r>
            <a:endParaRPr lang="bs-Latn-BA" dirty="0" smtClean="0"/>
          </a:p>
          <a:p>
            <a:pPr>
              <a:buNone/>
            </a:pPr>
            <a:r>
              <a:rPr lang="en-US" dirty="0" smtClean="0"/>
              <a:t>C </a:t>
            </a:r>
            <a:r>
              <a:rPr lang="bs-Latn-BA" dirty="0" smtClean="0"/>
              <a:t>Esej</a:t>
            </a:r>
            <a:r>
              <a:rPr lang="en-US" dirty="0" smtClean="0"/>
              <a:t>        </a:t>
            </a:r>
            <a:endParaRPr lang="bs-Latn-BA" dirty="0" smtClean="0"/>
          </a:p>
          <a:p>
            <a:pPr>
              <a:buNone/>
            </a:pPr>
            <a:r>
              <a:rPr lang="en-US" dirty="0" smtClean="0"/>
              <a:t> D </a:t>
            </a:r>
            <a:r>
              <a:rPr lang="bs-Latn-BA" dirty="0" smtClean="0"/>
              <a:t>Kombinacija A i B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Primjer modifikacije: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Korijen pitanja je</a:t>
            </a:r>
            <a:r>
              <a:rPr lang="en-US" dirty="0" smtClean="0"/>
              <a:t>:                  </a:t>
            </a:r>
            <a:endParaRPr lang="bs-Latn-BA" dirty="0" smtClean="0"/>
          </a:p>
          <a:p>
            <a:pPr>
              <a:buNone/>
            </a:pPr>
            <a:r>
              <a:rPr lang="bs-Latn-BA" dirty="0" smtClean="0"/>
              <a:t>Pripremate ____________. Odlučili ste da će </a:t>
            </a:r>
            <a:r>
              <a:rPr lang="bs-Latn-BA" dirty="0" smtClean="0"/>
              <a:t>učenici </a:t>
            </a:r>
            <a:r>
              <a:rPr lang="bs-Latn-BA" dirty="0" smtClean="0"/>
              <a:t>imati ________na raspolaganju. Vaš cilj je da provjerite da li su usvojili __________. Koji je najbolji tip pitanja za ovaj test?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Primjer modifikacije: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dirty="0" smtClean="0"/>
              <a:t>Sljedeći korak je ubaciti druge riječi na mjesta gdje su linije</a:t>
            </a:r>
            <a:r>
              <a:rPr lang="en-US" dirty="0" smtClean="0"/>
              <a:t>. </a:t>
            </a:r>
            <a:endParaRPr lang="bs-Latn-BA" dirty="0" smtClean="0"/>
          </a:p>
          <a:p>
            <a:r>
              <a:rPr lang="bs-Latn-BA" dirty="0" smtClean="0"/>
              <a:t>Npr. kviz za jednu lekciju može biti i sedmični kviz, finalni ispit,.... 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umjesto 30 minuta možete staviti </a:t>
            </a:r>
            <a:r>
              <a:rPr lang="en-US" dirty="0" smtClean="0"/>
              <a:t>45 </a:t>
            </a:r>
            <a:r>
              <a:rPr lang="en-US" dirty="0" err="1" smtClean="0"/>
              <a:t>minut</a:t>
            </a:r>
            <a:r>
              <a:rPr lang="bs-Latn-BA" dirty="0" smtClean="0"/>
              <a:t>a</a:t>
            </a:r>
            <a:r>
              <a:rPr lang="en-US" dirty="0" smtClean="0"/>
              <a:t>, 15 </a:t>
            </a:r>
            <a:r>
              <a:rPr lang="en-US" dirty="0" err="1" smtClean="0"/>
              <a:t>minut</a:t>
            </a:r>
            <a:r>
              <a:rPr lang="bs-Latn-BA" dirty="0" smtClean="0"/>
              <a:t>a... </a:t>
            </a:r>
          </a:p>
          <a:p>
            <a:r>
              <a:rPr lang="bs-Latn-BA" dirty="0" smtClean="0"/>
              <a:t>Cilj može biti ispitati prepoznavanje, prisjećanje, razumijevanje,... 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sada nije teško pripremiti nova pitanja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ŠTO I KADA </a:t>
            </a:r>
            <a:r>
              <a:rPr lang="bs-Latn-BA" dirty="0" smtClean="0"/>
              <a:t>PROCJENJIVATI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vi-VN" dirty="0" smtClean="0"/>
              <a:t> </a:t>
            </a:r>
            <a:r>
              <a:rPr lang="bs-Latn-BA" dirty="0" smtClean="0"/>
              <a:t>PROCJENA PRIJE POČETKA NASTAVE</a:t>
            </a:r>
          </a:p>
          <a:p>
            <a:r>
              <a:rPr lang="vi-VN" dirty="0" smtClean="0"/>
              <a:t>planiranje </a:t>
            </a:r>
            <a:r>
              <a:rPr lang="vi-VN" dirty="0" smtClean="0"/>
              <a:t>početn</a:t>
            </a:r>
            <a:r>
              <a:rPr lang="bs-Latn-BA" dirty="0" err="1" smtClean="0"/>
              <a:t>og</a:t>
            </a:r>
            <a:r>
              <a:rPr lang="bs-Latn-BA" dirty="0" smtClean="0"/>
              <a:t> nivoa</a:t>
            </a:r>
            <a:r>
              <a:rPr lang="vi-VN" dirty="0" smtClean="0"/>
              <a:t> sadržaja </a:t>
            </a:r>
            <a:r>
              <a:rPr lang="bs-Latn-BA" dirty="0" smtClean="0"/>
              <a:t>seminara / nastave</a:t>
            </a:r>
          </a:p>
          <a:p>
            <a:r>
              <a:rPr lang="vi-VN" dirty="0" smtClean="0"/>
              <a:t>definira</a:t>
            </a:r>
            <a:r>
              <a:rPr lang="bs-Latn-BA" dirty="0" smtClean="0"/>
              <a:t>nje</a:t>
            </a:r>
            <a:r>
              <a:rPr lang="vi-VN" dirty="0" smtClean="0"/>
              <a:t> "jake i slabe točke" </a:t>
            </a:r>
            <a:r>
              <a:rPr lang="bs-Latn-BA" dirty="0" smtClean="0"/>
              <a:t>učenika</a:t>
            </a:r>
          </a:p>
          <a:p>
            <a:r>
              <a:rPr lang="vi-VN" dirty="0" smtClean="0"/>
              <a:t>razvrstavanje </a:t>
            </a:r>
            <a:r>
              <a:rPr lang="bs-Latn-BA" dirty="0" smtClean="0"/>
              <a:t>učenika </a:t>
            </a:r>
            <a:r>
              <a:rPr lang="vi-VN" dirty="0" smtClean="0"/>
              <a:t>u odgovarajuće s</a:t>
            </a:r>
            <a:r>
              <a:rPr lang="bs-Latn-BA" dirty="0" err="1" smtClean="0"/>
              <a:t>tepene</a:t>
            </a:r>
            <a:r>
              <a:rPr lang="bs-Latn-BA" dirty="0" smtClean="0"/>
              <a:t> po znanju</a:t>
            </a:r>
            <a:r>
              <a:rPr lang="vi-VN" dirty="0" smtClean="0"/>
              <a:t> </a:t>
            </a:r>
            <a:endParaRPr lang="bs-Latn-BA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©</a:t>
            </a:r>
            <a:r>
              <a:rPr lang="hr-HR" smtClean="0"/>
              <a:t> 200</a:t>
            </a:r>
            <a:r>
              <a:rPr lang="en-US" smtClean="0"/>
              <a:t>7</a:t>
            </a:r>
            <a:r>
              <a:rPr lang="hr-HR" smtClean="0"/>
              <a:t>, University of Alberta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err="1" smtClean="0"/>
              <a:t>Modificirano</a:t>
            </a:r>
            <a:r>
              <a:rPr lang="bs-Latn-BA" dirty="0" smtClean="0"/>
              <a:t> pitanje: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bs-Latn-BA" dirty="0" smtClean="0"/>
              <a:t>Pripremate finalni ispit. Odlučili ste da će </a:t>
            </a:r>
            <a:r>
              <a:rPr lang="bs-Latn-BA" dirty="0" smtClean="0"/>
              <a:t>učenici </a:t>
            </a:r>
            <a:r>
              <a:rPr lang="bs-Latn-BA" dirty="0" smtClean="0"/>
              <a:t>imati 90 minuta  na raspolaganju. Vaš </a:t>
            </a:r>
            <a:r>
              <a:rPr lang="bs-Latn-BA" dirty="0" err="1" smtClean="0"/>
              <a:t>cil</a:t>
            </a:r>
            <a:r>
              <a:rPr lang="bs-Latn-BA" dirty="0" smtClean="0"/>
              <a:t> </a:t>
            </a:r>
            <a:r>
              <a:rPr lang="bs-Latn-BA" dirty="0" err="1" smtClean="0"/>
              <a:t>jje</a:t>
            </a:r>
            <a:r>
              <a:rPr lang="bs-Latn-BA" dirty="0" smtClean="0"/>
              <a:t> da provjerite da li su učenici u stanju aplicirati znanja i </a:t>
            </a:r>
            <a:r>
              <a:rPr lang="bs-Latn-BA" dirty="0" err="1" smtClean="0"/>
              <a:t>evualirati</a:t>
            </a:r>
            <a:r>
              <a:rPr lang="bs-Latn-BA" dirty="0" smtClean="0"/>
              <a:t> kvalitet. Koji je najbolji tip pitanja za ovaj test? </a:t>
            </a:r>
          </a:p>
          <a:p>
            <a:pPr>
              <a:buNone/>
            </a:pPr>
            <a:r>
              <a:rPr lang="en-US" dirty="0" smtClean="0"/>
              <a:t>A </a:t>
            </a:r>
            <a:r>
              <a:rPr lang="bs-Latn-BA" dirty="0" smtClean="0"/>
              <a:t>Tačno - pogrešno</a:t>
            </a:r>
            <a:r>
              <a:rPr lang="en-US" dirty="0" smtClean="0"/>
              <a:t>         </a:t>
            </a:r>
            <a:endParaRPr lang="bs-Latn-BA" dirty="0" smtClean="0"/>
          </a:p>
          <a:p>
            <a:pPr>
              <a:buNone/>
            </a:pPr>
            <a:r>
              <a:rPr lang="en-US" dirty="0" smtClean="0"/>
              <a:t>B </a:t>
            </a:r>
            <a:r>
              <a:rPr lang="bs-Latn-BA" dirty="0" smtClean="0"/>
              <a:t>Višestruki izbor</a:t>
            </a:r>
            <a:r>
              <a:rPr lang="en-US" dirty="0" smtClean="0"/>
              <a:t>         </a:t>
            </a:r>
            <a:endParaRPr lang="bs-Latn-BA" dirty="0" smtClean="0"/>
          </a:p>
          <a:p>
            <a:pPr>
              <a:buNone/>
            </a:pPr>
            <a:r>
              <a:rPr lang="en-US" dirty="0" smtClean="0"/>
              <a:t>C </a:t>
            </a:r>
            <a:r>
              <a:rPr lang="bs-Latn-BA" dirty="0" smtClean="0"/>
              <a:t>Esej</a:t>
            </a:r>
            <a:r>
              <a:rPr lang="en-US" dirty="0" smtClean="0"/>
              <a:t>        </a:t>
            </a:r>
            <a:endParaRPr lang="bs-Latn-BA" dirty="0" smtClean="0"/>
          </a:p>
          <a:p>
            <a:pPr>
              <a:buNone/>
            </a:pPr>
            <a:r>
              <a:rPr lang="en-US" dirty="0" smtClean="0"/>
              <a:t> D </a:t>
            </a:r>
            <a:r>
              <a:rPr lang="bs-Latn-BA" dirty="0" smtClean="0"/>
              <a:t>Kombinacija A i B </a:t>
            </a:r>
            <a:endParaRPr lang="en-US" dirty="0" smtClean="0"/>
          </a:p>
          <a:p>
            <a:pPr>
              <a:buNone/>
            </a:pPr>
            <a:endParaRPr lang="bs-Latn-B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Pravila pripreme pitanja višestrukog izbora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s-Latn-BA" b="1" dirty="0" smtClean="0"/>
              <a:t>Korijen pitanja treba</a:t>
            </a:r>
            <a:r>
              <a:rPr lang="en-US" b="1" dirty="0" smtClean="0"/>
              <a:t>:</a:t>
            </a:r>
            <a:r>
              <a:rPr lang="en-US" dirty="0" smtClean="0"/>
              <a:t>   </a:t>
            </a:r>
            <a:endParaRPr lang="bs-Latn-BA" dirty="0" smtClean="0"/>
          </a:p>
          <a:p>
            <a:r>
              <a:rPr lang="bs-Latn-BA" dirty="0" smtClean="0"/>
              <a:t>Da bude smislen i da nedvosmisleno </a:t>
            </a:r>
            <a:r>
              <a:rPr lang="bs-Latn-BA" dirty="0" err="1" smtClean="0"/>
              <a:t>objašanjva</a:t>
            </a:r>
            <a:r>
              <a:rPr lang="bs-Latn-BA" dirty="0" smtClean="0"/>
              <a:t> problem</a:t>
            </a:r>
          </a:p>
          <a:p>
            <a:r>
              <a:rPr lang="bs-Latn-BA" dirty="0" smtClean="0"/>
              <a:t>Uključi veći dio samog pitanja </a:t>
            </a:r>
          </a:p>
          <a:p>
            <a:r>
              <a:rPr lang="bs-Latn-BA" dirty="0" smtClean="0"/>
              <a:t>Bude u pozitivnim smjeru kada god je to moguće; ukoliko ide u negativnom smjeru tada to mora biti </a:t>
            </a:r>
            <a:r>
              <a:rPr lang="bs-Latn-BA" b="1" dirty="0" smtClean="0"/>
              <a:t>naglašeno</a:t>
            </a:r>
            <a:endParaRPr lang="bs-Latn-BA" dirty="0" smtClean="0"/>
          </a:p>
          <a:p>
            <a:r>
              <a:rPr lang="en-US" dirty="0" smtClean="0"/>
              <a:t> </a:t>
            </a:r>
            <a:r>
              <a:rPr lang="bs-Latn-BA" dirty="0" smtClean="0"/>
              <a:t>biti jednostavno definiran bez nepotrebnih informacija</a:t>
            </a:r>
          </a:p>
          <a:p>
            <a:r>
              <a:rPr lang="bs-Latn-BA" b="1" dirty="0" smtClean="0"/>
              <a:t>DA NE UKLJUČUJE fraze tipa “što misliš” </a:t>
            </a:r>
            <a:r>
              <a:rPr lang="bs-Latn-BA" dirty="0" smtClean="0"/>
              <a:t>zato što onda to podrazumijeva da svaka alternativa može biti tačna</a:t>
            </a:r>
          </a:p>
          <a:p>
            <a:r>
              <a:rPr lang="bs-Latn-BA" dirty="0" smtClean="0"/>
              <a:t>Izbjegava negative i druge termine koji mogu biti zbunjujući (nikada, samo, osim). Ukoliko je neophodno </a:t>
            </a:r>
            <a:r>
              <a:rPr lang="bs-Latn-BA" dirty="0" err="1" smtClean="0"/>
              <a:t>naglasite</a:t>
            </a:r>
            <a:r>
              <a:rPr lang="bs-Latn-BA" dirty="0" smtClean="0"/>
              <a:t> to VELIKIM SLOVIMA ili </a:t>
            </a:r>
            <a:r>
              <a:rPr lang="bs-Latn-BA" b="1" dirty="0" smtClean="0"/>
              <a:t>podebljano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Pravila pripreme pitanja višestrukog izbora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bs-Latn-BA" b="1" dirty="0" smtClean="0"/>
              <a:t>Alternative trebaju da</a:t>
            </a:r>
            <a:r>
              <a:rPr lang="en-US" b="1" dirty="0" smtClean="0"/>
              <a:t>:</a:t>
            </a:r>
            <a:r>
              <a:rPr lang="en-US" dirty="0" smtClean="0"/>
              <a:t>  </a:t>
            </a:r>
            <a:endParaRPr lang="bs-Latn-BA" dirty="0" smtClean="0"/>
          </a:p>
          <a:p>
            <a:r>
              <a:rPr lang="en-US" dirty="0" smtClean="0"/>
              <a:t> </a:t>
            </a:r>
            <a:r>
              <a:rPr lang="bs-Latn-BA" dirty="0" smtClean="0"/>
              <a:t>gramatički odgovaraju  korijenu pitanja</a:t>
            </a:r>
          </a:p>
          <a:p>
            <a:r>
              <a:rPr lang="bs-Latn-BA" dirty="0" smtClean="0"/>
              <a:t>Budu takve da se ne može na osnovu jezika prepoznati odgovor (</a:t>
            </a:r>
            <a:r>
              <a:rPr lang="bs-Latn-BA" dirty="0" err="1" smtClean="0"/>
              <a:t>singluar</a:t>
            </a:r>
            <a:r>
              <a:rPr lang="bs-Latn-BA" dirty="0" smtClean="0"/>
              <a:t>  / </a:t>
            </a:r>
            <a:r>
              <a:rPr lang="bs-Latn-BA" dirty="0" err="1" smtClean="0"/>
              <a:t>plural</a:t>
            </a:r>
            <a:r>
              <a:rPr lang="bs-Latn-BA" dirty="0" smtClean="0"/>
              <a:t>, po rodu i slično)</a:t>
            </a:r>
          </a:p>
          <a:p>
            <a:r>
              <a:rPr lang="bs-Latn-BA" dirty="0" smtClean="0"/>
              <a:t>Sve otprilike iste dužine </a:t>
            </a:r>
          </a:p>
          <a:p>
            <a:r>
              <a:rPr lang="bs-Latn-BA" dirty="0" smtClean="0"/>
              <a:t>Budu kratke</a:t>
            </a:r>
            <a:r>
              <a:rPr lang="en-US" dirty="0" smtClean="0"/>
              <a:t>   </a:t>
            </a:r>
            <a:endParaRPr lang="bs-Latn-BA" dirty="0" smtClean="0"/>
          </a:p>
          <a:p>
            <a:r>
              <a:rPr lang="bs-Latn-BA" dirty="0" smtClean="0"/>
              <a:t>Butu prezentirane po logičkom slijedu</a:t>
            </a:r>
          </a:p>
          <a:p>
            <a:r>
              <a:rPr lang="bs-Latn-BA" dirty="0" smtClean="0"/>
              <a:t>Uključuju samo </a:t>
            </a:r>
            <a:r>
              <a:rPr lang="bs-Latn-BA" dirty="0" err="1" smtClean="0"/>
              <a:t>jeda</a:t>
            </a:r>
            <a:r>
              <a:rPr lang="bs-Latn-BA" dirty="0" smtClean="0"/>
              <a:t> tačan odgovor</a:t>
            </a:r>
          </a:p>
          <a:p>
            <a:r>
              <a:rPr lang="bs-Latn-BA" dirty="0" smtClean="0"/>
              <a:t>Imaju tri do pet opcija, uključujući tačan odgovor</a:t>
            </a:r>
          </a:p>
          <a:p>
            <a:r>
              <a:rPr lang="bs-Latn-BA" b="1" dirty="0" smtClean="0"/>
              <a:t>Ne uključuju </a:t>
            </a:r>
            <a:r>
              <a:rPr lang="bs-Latn-BA" dirty="0" smtClean="0"/>
              <a:t>ključnu riječ koja se pojavljuje samo u tačnom odgovoru</a:t>
            </a:r>
          </a:p>
          <a:p>
            <a:r>
              <a:rPr lang="bs-Latn-BA" dirty="0" smtClean="0"/>
              <a:t>Ne uključuju često “ništa od navedenog ili “sve navedeno”</a:t>
            </a:r>
          </a:p>
          <a:p>
            <a:r>
              <a:rPr lang="bs-Latn-BA" dirty="0" smtClean="0"/>
              <a:t>Sve budu vezane (da jesu neka potencijalna rješenja)</a:t>
            </a:r>
          </a:p>
          <a:p>
            <a:r>
              <a:rPr lang="bs-Latn-BA" dirty="0" smtClean="0"/>
              <a:t>Izbjegavajte korištenje “tačne su </a:t>
            </a:r>
            <a:r>
              <a:rPr lang="bs-Latn-BA" dirty="0" err="1" smtClean="0"/>
              <a:t>BiD</a:t>
            </a:r>
            <a:r>
              <a:rPr lang="bs-Latn-BA" dirty="0" smtClean="0"/>
              <a:t>”  i to koristiti samo kada su to zaista tačne alternative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Pravila pripreme pitanja višestrukog izbora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rmAutofit fontScale="70000" lnSpcReduction="20000"/>
          </a:bodyPr>
          <a:lstStyle/>
          <a:p>
            <a:r>
              <a:rPr lang="bs-Latn-BA" b="1" dirty="0" smtClean="0"/>
              <a:t>Format:</a:t>
            </a:r>
            <a:endParaRPr lang="bs-Latn-BA" dirty="0" smtClean="0"/>
          </a:p>
          <a:p>
            <a:r>
              <a:rPr lang="bs-Latn-BA" dirty="0" err="1" smtClean="0"/>
              <a:t>Izlistajte</a:t>
            </a:r>
            <a:r>
              <a:rPr lang="bs-Latn-BA" dirty="0" smtClean="0"/>
              <a:t> alternative ispod korijena tako da svaka nova alternativa počinje u novom redu </a:t>
            </a:r>
            <a:r>
              <a:rPr lang="en-US" dirty="0" smtClean="0"/>
              <a:t>    </a:t>
            </a:r>
            <a:endParaRPr lang="bs-Latn-BA" dirty="0" smtClean="0"/>
          </a:p>
          <a:p>
            <a:r>
              <a:rPr lang="bs-Latn-BA" dirty="0" smtClean="0"/>
              <a:t>učenik </a:t>
            </a:r>
            <a:r>
              <a:rPr lang="bs-Latn-BA" dirty="0" smtClean="0"/>
              <a:t>treba da zaokruži slovo pored alternative  </a:t>
            </a:r>
            <a:r>
              <a:rPr lang="en-US" dirty="0" smtClean="0"/>
              <a:t> </a:t>
            </a:r>
            <a:endParaRPr lang="bs-Latn-BA" dirty="0" smtClean="0"/>
          </a:p>
          <a:p>
            <a:r>
              <a:rPr lang="bs-Latn-BA" dirty="0" err="1" smtClean="0"/>
              <a:t>Numerišite</a:t>
            </a:r>
            <a:r>
              <a:rPr lang="bs-Latn-BA" dirty="0" smtClean="0"/>
              <a:t> pitanja i koristite slova za odgovore</a:t>
            </a:r>
          </a:p>
          <a:p>
            <a:r>
              <a:rPr lang="bs-Latn-BA" dirty="0" err="1" smtClean="0"/>
              <a:t>Varirajte</a:t>
            </a:r>
            <a:r>
              <a:rPr lang="bs-Latn-BA" dirty="0" smtClean="0"/>
              <a:t> poziciju tačnog odgovora ali tako da nema obrasca odgovaranja</a:t>
            </a:r>
          </a:p>
          <a:p>
            <a:r>
              <a:rPr lang="bs-Latn-BA" dirty="0" smtClean="0"/>
              <a:t>Korijen i sve alternative treba da budu na istoj strani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ako pitanje uključuje neku tabelu ili mapu onda ona treba da je prije pitanja na istoj strani </a:t>
            </a:r>
            <a:r>
              <a:rPr lang="en-US" dirty="0" smtClean="0"/>
              <a:t> </a:t>
            </a:r>
            <a:endParaRPr lang="bs-Latn-BA" dirty="0" smtClean="0"/>
          </a:p>
          <a:p>
            <a:r>
              <a:rPr lang="bs-Latn-BA" dirty="0" smtClean="0"/>
              <a:t>Jedno pitanje ne smije davati naznake za odgovor na druga pitanja</a:t>
            </a:r>
          </a:p>
          <a:p>
            <a:r>
              <a:rPr lang="bs-Latn-BA" dirty="0" smtClean="0"/>
              <a:t>Ako ima više </a:t>
            </a:r>
            <a:r>
              <a:rPr lang="bs-Latn-BA" dirty="0" err="1" smtClean="0"/>
              <a:t>tačnih</a:t>
            </a:r>
            <a:r>
              <a:rPr lang="bs-Latn-BA" dirty="0" smtClean="0"/>
              <a:t> odgovora to obavezno </a:t>
            </a:r>
            <a:r>
              <a:rPr lang="bs-Latn-BA" dirty="0" err="1" smtClean="0"/>
              <a:t>naznačite</a:t>
            </a:r>
            <a:r>
              <a:rPr lang="bs-Latn-BA" dirty="0" smtClean="0"/>
              <a:t> (dva su odgovora tačna)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Pitanja sa sparivanjem odgovora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Sparivanje odgovora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 </a:t>
            </a:r>
            <a:r>
              <a:rPr lang="bs-Latn-BA" dirty="0" smtClean="0"/>
              <a:t>pitanja </a:t>
            </a:r>
            <a:r>
              <a:rPr lang="bs-Latn-BA" dirty="0" err="1" smtClean="0"/>
              <a:t>sparivanja</a:t>
            </a:r>
            <a:r>
              <a:rPr lang="bs-Latn-BA" dirty="0" smtClean="0"/>
              <a:t> se koriste za provjeru učenikovih sposobnosti da prepozna veze između cjelina od kojih svaka ima dva dijela (npr. riječ i njena definicija, simbol i njegovo značenje)</a:t>
            </a:r>
          </a:p>
          <a:p>
            <a:r>
              <a:rPr lang="bs-Latn-BA" dirty="0" smtClean="0"/>
              <a:t>Popularna i pogodna za pripremu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Konstrukcija pitanja sa sparivanjem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Imamo dvije kolone sa materijalom</a:t>
            </a:r>
          </a:p>
          <a:p>
            <a:r>
              <a:rPr lang="bs-Latn-BA" dirty="0" smtClean="0"/>
              <a:t>Elementi u koloni A se obično zovu premise i dodjeljuju im se redni brojevi </a:t>
            </a:r>
            <a:r>
              <a:rPr lang="en-US" dirty="0" smtClean="0"/>
              <a:t>(1, 2, 3, </a:t>
            </a:r>
            <a:r>
              <a:rPr lang="bs-Latn-BA" dirty="0" smtClean="0"/>
              <a:t>itd</a:t>
            </a:r>
            <a:r>
              <a:rPr lang="en-US" dirty="0" smtClean="0"/>
              <a:t>.). </a:t>
            </a:r>
            <a:endParaRPr lang="bs-Latn-BA" dirty="0" smtClean="0"/>
          </a:p>
          <a:p>
            <a:r>
              <a:rPr lang="bs-Latn-BA" dirty="0" smtClean="0"/>
              <a:t>Elementi u koloni B se obično zovu </a:t>
            </a:r>
            <a:r>
              <a:rPr lang="en-US" dirty="0" smtClean="0"/>
              <a:t>are </a:t>
            </a:r>
            <a:r>
              <a:rPr lang="bs-Latn-BA" dirty="0" smtClean="0"/>
              <a:t>odgovori i njima se dodjeljuju slova</a:t>
            </a:r>
          </a:p>
          <a:p>
            <a:pPr lvl="1"/>
            <a:r>
              <a:rPr lang="bs-Latn-BA" dirty="0" smtClean="0">
                <a:solidFill>
                  <a:schemeClr val="bg2">
                    <a:lumMod val="50000"/>
                  </a:schemeClr>
                </a:solidFill>
              </a:rPr>
              <a:t>Koristite velika slova za označavanje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Konstrukcija pitanja sa sparivanjem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Učenik čita premisu </a:t>
            </a:r>
            <a:r>
              <a:rPr lang="en-US" dirty="0" smtClean="0"/>
              <a:t>(</a:t>
            </a:r>
            <a:r>
              <a:rPr lang="bs-Latn-BA" dirty="0" smtClean="0"/>
              <a:t>kolona</a:t>
            </a:r>
            <a:r>
              <a:rPr lang="en-US" dirty="0" smtClean="0"/>
              <a:t> A) </a:t>
            </a:r>
            <a:r>
              <a:rPr lang="bs-Latn-BA" dirty="0" smtClean="0"/>
              <a:t>i traži tačan odgovor u koloni B</a:t>
            </a:r>
          </a:p>
          <a:p>
            <a:r>
              <a:rPr lang="bs-Latn-BA" dirty="0" smtClean="0"/>
              <a:t>Pored premise upisuje slovo ispred tačnog odgovora</a:t>
            </a:r>
          </a:p>
          <a:p>
            <a:r>
              <a:rPr lang="bs-Latn-BA" dirty="0" smtClean="0"/>
              <a:t>Alternativa je da </a:t>
            </a:r>
            <a:r>
              <a:rPr lang="bs-Latn-BA" dirty="0" smtClean="0"/>
              <a:t>učenik </a:t>
            </a:r>
            <a:r>
              <a:rPr lang="bs-Latn-BA" dirty="0" smtClean="0"/>
              <a:t>poveže linijama premisu i odgovor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sz="half" idx="4294967295"/>
          </p:nvPr>
        </p:nvGraphicFramePr>
        <p:xfrm>
          <a:off x="1142976" y="428602"/>
          <a:ext cx="7215238" cy="3114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7619"/>
                <a:gridCol w="3607619"/>
              </a:tblGrid>
              <a:tr h="44495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COLUMN 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COLUMN B</a:t>
                      </a:r>
                    </a:p>
                  </a:txBody>
                  <a:tcPr marL="9525" marR="9525" marT="9525" marB="0" anchor="b"/>
                </a:tc>
              </a:tr>
              <a:tr h="44495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Charlotte's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Web     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Bear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</a:tr>
              <a:tr h="44495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Winnie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the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Pooh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B.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Chimpanzee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</a:tr>
              <a:tr h="44495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3. Black Beauty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C.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Cricket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 </a:t>
                      </a:r>
                    </a:p>
                  </a:txBody>
                  <a:tcPr marL="9525" marR="9525" marT="9525" marB="0" anchor="b"/>
                </a:tc>
              </a:tr>
              <a:tr h="44495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4. Tarzan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Deer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   </a:t>
                      </a:r>
                    </a:p>
                  </a:txBody>
                  <a:tcPr marL="9525" marR="9525" marT="9525" marB="0" anchor="b"/>
                </a:tc>
              </a:tr>
              <a:tr h="44495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Pinocchio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E.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Horse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</a:tr>
              <a:tr h="44495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6.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Bambi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F.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Pig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Content Placeholder 7"/>
          <p:cNvGraphicFramePr>
            <a:graphicFrameLocks noGrp="1"/>
          </p:cNvGraphicFramePr>
          <p:nvPr>
            <p:ph sz="half" idx="4294967295"/>
          </p:nvPr>
        </p:nvGraphicFramePr>
        <p:xfrm>
          <a:off x="1071538" y="3786190"/>
          <a:ext cx="7358114" cy="2643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9057"/>
                <a:gridCol w="3679057"/>
              </a:tblGrid>
              <a:tr h="295096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COLUMN 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COLUMN B</a:t>
                      </a:r>
                    </a:p>
                  </a:txBody>
                  <a:tcPr marL="9525" marR="9525" marT="9525" marB="0" anchor="b"/>
                </a:tc>
              </a:tr>
              <a:tr h="295096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Charlotte's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Web     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Bear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</a:tr>
              <a:tr h="295096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Winnie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the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Pooh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B.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Chimpanzee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</a:tr>
              <a:tr h="295096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3. Black Beauty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C.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Cricket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 </a:t>
                      </a:r>
                    </a:p>
                  </a:txBody>
                  <a:tcPr marL="9525" marR="9525" marT="9525" marB="0" anchor="b"/>
                </a:tc>
              </a:tr>
              <a:tr h="295096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4. Tarzan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Deer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   </a:t>
                      </a:r>
                    </a:p>
                  </a:txBody>
                  <a:tcPr marL="9525" marR="9525" marT="9525" marB="0" anchor="b"/>
                </a:tc>
              </a:tr>
              <a:tr h="295096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Pinocchio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E.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Horse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</a:tr>
              <a:tr h="295096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6.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Bambi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F. </a:t>
                      </a:r>
                      <a:r>
                        <a:rPr lang="bs-Latn-BA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MOuse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77532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</a:t>
                      </a:r>
                      <a:r>
                        <a:rPr lang="bs-Latn-BA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 </a:t>
                      </a:r>
                      <a:r>
                        <a:rPr lang="bs-Latn-BA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Pig</a:t>
                      </a:r>
                      <a:endParaRPr lang="bs-Latn-BA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l" fontAlgn="b"/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9" name="Oval Callout 8"/>
          <p:cNvSpPr/>
          <p:nvPr/>
        </p:nvSpPr>
        <p:spPr>
          <a:xfrm>
            <a:off x="6715140" y="3143248"/>
            <a:ext cx="2428860" cy="157163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/>
              <a:t>Koja je razlika između prvog i drugog pitanja?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Konstrukcija pitanja sa sparivanjem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Neki preporučuju da ne bude više od 5 do 8 premisa u jednom pitanju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za svaku premisu treba naći tačan odgovor, zato lista B treba da je duža od liste 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ŠTO I KADA </a:t>
            </a:r>
            <a:r>
              <a:rPr lang="bs-Latn-BA" dirty="0" smtClean="0"/>
              <a:t>PROCJENJIVATI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dirty="0" smtClean="0"/>
              <a:t> </a:t>
            </a:r>
            <a:r>
              <a:rPr lang="bs-Latn-BA" dirty="0" smtClean="0"/>
              <a:t>TOKOM </a:t>
            </a:r>
            <a:r>
              <a:rPr lang="bs-Latn-BA" dirty="0" smtClean="0"/>
              <a:t> UČENJA  (kviz, test)</a:t>
            </a:r>
          </a:p>
          <a:p>
            <a:r>
              <a:rPr lang="bs-Latn-BA" dirty="0" smtClean="0"/>
              <a:t>povratna </a:t>
            </a:r>
            <a:r>
              <a:rPr lang="bs-Latn-BA" dirty="0" smtClean="0"/>
              <a:t>informacija učenicima kako bi poboljšali učenje </a:t>
            </a:r>
          </a:p>
          <a:p>
            <a:r>
              <a:rPr lang="bs-Latn-BA" dirty="0" smtClean="0"/>
              <a:t>dodatna </a:t>
            </a:r>
            <a:r>
              <a:rPr lang="bs-Latn-BA" dirty="0" smtClean="0"/>
              <a:t>motivacija </a:t>
            </a:r>
          </a:p>
          <a:p>
            <a:r>
              <a:rPr lang="bs-Latn-BA" dirty="0" smtClean="0"/>
              <a:t>definiranje </a:t>
            </a:r>
            <a:r>
              <a:rPr lang="bs-Latn-BA" dirty="0" smtClean="0"/>
              <a:t>učenikovih  "slabih i jakih stana" </a:t>
            </a:r>
          </a:p>
          <a:p>
            <a:r>
              <a:rPr lang="bs-Latn-BA" dirty="0" smtClean="0"/>
              <a:t>pomoć </a:t>
            </a:r>
            <a:r>
              <a:rPr lang="bs-Latn-BA" dirty="0" smtClean="0"/>
              <a:t>učenicima da razviju vještine </a:t>
            </a:r>
            <a:r>
              <a:rPr lang="bs-Latn-BA" dirty="0" err="1" smtClean="0"/>
              <a:t>samoprocjene</a:t>
            </a:r>
            <a:r>
              <a:rPr lang="bs-Latn-BA" dirty="0" smtClean="0"/>
              <a:t> znanja </a:t>
            </a:r>
          </a:p>
          <a:p>
            <a:r>
              <a:rPr lang="bs-Latn-BA" dirty="0" smtClean="0"/>
              <a:t>spoznaja </a:t>
            </a:r>
            <a:r>
              <a:rPr lang="bs-Latn-BA" dirty="0" smtClean="0"/>
              <a:t>što se naučilo i kojim tempom dalje  ZAVRŠNO </a:t>
            </a:r>
            <a:endParaRPr lang="bs-Latn-B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©</a:t>
            </a:r>
            <a:r>
              <a:rPr lang="hr-HR" smtClean="0"/>
              <a:t> 200</a:t>
            </a:r>
            <a:r>
              <a:rPr lang="en-US" smtClean="0"/>
              <a:t>7</a:t>
            </a:r>
            <a:r>
              <a:rPr lang="hr-HR" smtClean="0"/>
              <a:t>, University of Alberta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42976" y="357166"/>
          <a:ext cx="7215238" cy="292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7619"/>
                <a:gridCol w="3607619"/>
              </a:tblGrid>
              <a:tr h="481105">
                <a:tc>
                  <a:txBody>
                    <a:bodyPr/>
                    <a:lstStyle/>
                    <a:p>
                      <a:r>
                        <a:rPr lang="bs-Latn-BA" dirty="0" smtClean="0"/>
                        <a:t>COLUMN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s-Latn-BA" dirty="0" smtClean="0"/>
                        <a:t>COLUMN B</a:t>
                      </a:r>
                      <a:endParaRPr lang="en-US" dirty="0"/>
                    </a:p>
                  </a:txBody>
                  <a:tcPr/>
                </a:tc>
              </a:tr>
              <a:tr h="48110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___1.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Jimmy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Carter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A. </a:t>
                      </a:r>
                      <a:r>
                        <a:rPr lang="bs-Latn-BA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First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President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of USA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8110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___2. Abraham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Lincoln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B. Resigned from the office of president</a:t>
                      </a:r>
                    </a:p>
                  </a:txBody>
                  <a:tcPr marL="9525" marR="9525" marT="9525" marB="0" anchor="b"/>
                </a:tc>
              </a:tr>
              <a:tr h="50227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_____3. Richard Nixon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C. Was well known for his association with humanitarian causes after leaving office</a:t>
                      </a:r>
                    </a:p>
                  </a:txBody>
                  <a:tcPr marL="9525" marR="9525" marT="9525" marB="0" anchor="b"/>
                </a:tc>
              </a:tr>
              <a:tr h="50227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___4. George Washington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D. Was a movie star and a state governor before being elected president </a:t>
                      </a:r>
                    </a:p>
                  </a:txBody>
                  <a:tcPr marL="9525" marR="9525" marT="9525" marB="0" anchor="b"/>
                </a:tc>
              </a:tr>
              <a:tr h="481105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___5. Ronald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Reagan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E. Was assassinated while in office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28728" y="3429000"/>
          <a:ext cx="7000924" cy="3164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  <a:gridCol w="3500462"/>
              </a:tblGrid>
              <a:tr h="476253">
                <a:tc>
                  <a:txBody>
                    <a:bodyPr/>
                    <a:lstStyle/>
                    <a:p>
                      <a:r>
                        <a:rPr lang="bs-Latn-BA" dirty="0" smtClean="0"/>
                        <a:t>COLUMN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s-Latn-BA" dirty="0" smtClean="0"/>
                        <a:t>COLUMN B</a:t>
                      </a:r>
                      <a:endParaRPr lang="en-US" dirty="0"/>
                    </a:p>
                  </a:txBody>
                  <a:tcPr/>
                </a:tc>
              </a:tr>
              <a:tr h="476253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___1.</a:t>
                      </a:r>
                      <a:r>
                        <a:rPr lang="bs-Latn-BA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Our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first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President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A. </a:t>
                      </a:r>
                      <a:r>
                        <a:rPr lang="bs-Latn-BA" sz="16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Jimmy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Carter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b"/>
                </a:tc>
              </a:tr>
              <a:tr h="476253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___2.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Resigned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from the office of president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B. Abraham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Lincoln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6253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___3.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Was well known for his association with humanitarian causes after leaving office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C. Richard 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Nixon</a:t>
                      </a:r>
                    </a:p>
                  </a:txBody>
                  <a:tcPr marL="9525" marR="9525" marT="9525" marB="0" anchor="b"/>
                </a:tc>
              </a:tr>
              <a:tr h="476253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___4.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Was a movie star and a state governor before being elected president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D. George 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Washington</a:t>
                      </a:r>
                    </a:p>
                  </a:txBody>
                  <a:tcPr marL="9525" marR="9525" marT="9525" marB="0" anchor="b"/>
                </a:tc>
              </a:tr>
              <a:tr h="476253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___5. </a:t>
                      </a: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Was assassinated while in office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E. Ronald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Reagan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Oval Callout 5"/>
          <p:cNvSpPr/>
          <p:nvPr/>
        </p:nvSpPr>
        <p:spPr>
          <a:xfrm>
            <a:off x="6858016" y="3786190"/>
            <a:ext cx="2285984" cy="142876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/>
              <a:t>Koji format je lakši za odgovaranje?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Konstrukcija pitanja sa sparivanjem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 </a:t>
            </a:r>
            <a:r>
              <a:rPr lang="bs-Latn-BA" dirty="0" smtClean="0"/>
              <a:t>Odgovori u koloni B trebaju biti po nekom logičkom redu (hronološkom, po veličini,...)</a:t>
            </a:r>
          </a:p>
          <a:p>
            <a:r>
              <a:rPr lang="bs-Latn-BA" dirty="0" smtClean="0"/>
              <a:t> ako nema logičkog reda onda ih </a:t>
            </a:r>
            <a:r>
              <a:rPr lang="bs-Latn-BA" dirty="0" err="1" smtClean="0"/>
              <a:t>poredajte</a:t>
            </a:r>
            <a:r>
              <a:rPr lang="bs-Latn-BA" dirty="0" smtClean="0"/>
              <a:t> po dužini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premise u koloni A ne smiju biti u istom redosljedu kao one u koloni B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00166" y="2714620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bs-Latn-BA" dirty="0" smtClean="0"/>
                        <a:t>COLUMN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s-Latn-BA" dirty="0" smtClean="0"/>
                        <a:t>COLUMN 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______1.James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Michener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Istorija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______2. Stephen King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Horor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______3. Erma Bombeck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C. Humor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______4. Agatha Christie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Misterije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______5. Walt Whitman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Poezija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______6. Danielle Steele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Romantične priče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______7.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Isaac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Asimov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Naučna fantastika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8728" y="1000108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b="1" dirty="0" smtClean="0"/>
              <a:t>Uputa: na liniju ispred svakog autora u koloni A upišite odgovor iz kolone B koji pokazuje po čemu je taj pisac najpoznatiji. Odgovor iz kolone B može biti korišten samo jednom  </a:t>
            </a:r>
            <a:endParaRPr lang="en-US" b="1" dirty="0"/>
          </a:p>
        </p:txBody>
      </p:sp>
      <p:sp>
        <p:nvSpPr>
          <p:cNvPr id="6" name="Oval Callout 5"/>
          <p:cNvSpPr/>
          <p:nvPr/>
        </p:nvSpPr>
        <p:spPr>
          <a:xfrm>
            <a:off x="6786578" y="1643050"/>
            <a:ext cx="2000264" cy="128588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s-Latn-BA" dirty="0" smtClean="0"/>
              <a:t>Šta je problem sa ovim pitanjem?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Konstrukcija pitanja sa sparivanjem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bs-Latn-BA" dirty="0" smtClean="0"/>
          </a:p>
          <a:p>
            <a:r>
              <a:rPr lang="en-US" dirty="0" smtClean="0"/>
              <a:t> </a:t>
            </a:r>
            <a:r>
              <a:rPr lang="bs-Latn-BA" dirty="0" smtClean="0"/>
              <a:t>Jedan od načina da smanjite vjerovatnoću pogađanja je da dozvolite da se odgovor koristi veći broj puta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upute za učenika moraju biti jasne što se tiče načina korištenja odgovora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43042" y="2357430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bs-Latn-BA" dirty="0" smtClean="0"/>
                        <a:t>COLUMN</a:t>
                      </a:r>
                      <a:r>
                        <a:rPr lang="bs-Latn-BA" baseline="0" dirty="0" smtClean="0"/>
                        <a:t> 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s-Latn-BA" dirty="0" smtClean="0"/>
                        <a:t>COLUMN B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______1.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Agatha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Christie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istorija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______2.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Isaac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Asimov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Horor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______3. Erma Bombeck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C. Humor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______4.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Walt</a:t>
                      </a:r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bs-Latn-BA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Whitman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Misterije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______5. Stephen King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Poezija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______6. James Michener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Naučna fantastika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bs-Latn-BA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G. </a:t>
                      </a:r>
                      <a:r>
                        <a:rPr lang="bs-Latn-BA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Tragedija</a:t>
                      </a:r>
                      <a:endParaRPr lang="bs-Latn-BA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8728" y="785794"/>
            <a:ext cx="63579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b="1" dirty="0" smtClean="0"/>
              <a:t>Uputa: na liniju ispred svakog autora u koloni A upišite odgovor iz kolone B koji pokazuje po čemu je taj pisac najpoznatiji. Odgovor iz kolone B može biti korišten samo jednom , više od jednom ili nijednom </a:t>
            </a:r>
            <a:endParaRPr lang="en-US" b="1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Konstrukcija pitanja sa sparivanjem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b="1" dirty="0" smtClean="0"/>
              <a:t>Varijacije</a:t>
            </a:r>
          </a:p>
          <a:p>
            <a:r>
              <a:rPr lang="en-US" b="1" dirty="0" smtClean="0"/>
              <a:t>  </a:t>
            </a:r>
            <a:r>
              <a:rPr lang="bs-Latn-BA" dirty="0" smtClean="0"/>
              <a:t>možemo koristiti kratke liste odgovora </a:t>
            </a:r>
            <a:r>
              <a:rPr lang="en-US" dirty="0" smtClean="0"/>
              <a:t> </a:t>
            </a:r>
            <a:r>
              <a:rPr lang="bs-Latn-BA" dirty="0" smtClean="0"/>
              <a:t>svaki sa svojim slovom</a:t>
            </a:r>
          </a:p>
          <a:p>
            <a:r>
              <a:rPr lang="bs-Latn-BA" dirty="0" smtClean="0"/>
              <a:t>Na pitanje se odgovara sa jednim od odgovora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04" y="500042"/>
            <a:ext cx="62865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b="1" dirty="0" smtClean="0"/>
              <a:t>Uputa: Ispod je lista nekih obrazovnih ishoda. Pored svakog ishoda upišite koji tip pitanja bi bio najbolji za ocjenjivanje</a:t>
            </a:r>
          </a:p>
          <a:p>
            <a:r>
              <a:rPr lang="bs-Latn-BA" b="1" dirty="0" smtClean="0"/>
              <a:t>Vrste ispitivanja: 	A. Esej </a:t>
            </a:r>
          </a:p>
          <a:p>
            <a:r>
              <a:rPr lang="bs-Latn-BA" b="1" dirty="0" smtClean="0"/>
              <a:t>		B. Test postignuća / izvedbe</a:t>
            </a:r>
          </a:p>
          <a:p>
            <a:r>
              <a:rPr lang="bs-Latn-BA" b="1" dirty="0" smtClean="0"/>
              <a:t>		C. Pitanja </a:t>
            </a:r>
            <a:r>
              <a:rPr lang="bs-Latn-BA" b="1" dirty="0" err="1" smtClean="0"/>
              <a:t>objektivnog</a:t>
            </a:r>
            <a:r>
              <a:rPr lang="bs-Latn-BA" b="1" dirty="0" smtClean="0"/>
              <a:t> tipa</a:t>
            </a:r>
            <a:endParaRPr lang="en-US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28728" y="2857495"/>
          <a:ext cx="6572295" cy="2676297"/>
        </p:xfrm>
        <a:graphic>
          <a:graphicData uri="http://schemas.openxmlformats.org/drawingml/2006/table">
            <a:tbl>
              <a:tblPr/>
              <a:tblGrid>
                <a:gridCol w="2140319"/>
                <a:gridCol w="4431976"/>
              </a:tblGrid>
              <a:tr h="428425">
                <a:tc>
                  <a:txBody>
                    <a:bodyPr/>
                    <a:lstStyle/>
                    <a:p>
                      <a:r>
                        <a:rPr lang="bs-Latn-BA" sz="1800" dirty="0"/>
                        <a:t>_____1. </a:t>
                      </a:r>
                    </a:p>
                  </a:txBody>
                  <a:tcPr marL="51443" marR="51443" marT="25722" marB="2572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bs-Latn-BA" sz="1800" dirty="0" smtClean="0"/>
                        <a:t>Učenik će znati </a:t>
                      </a:r>
                      <a:r>
                        <a:rPr lang="bs-Latn-BA" sz="1800" dirty="0" err="1" smtClean="0"/>
                        <a:t>konstruisati</a:t>
                      </a:r>
                      <a:r>
                        <a:rPr lang="bs-Latn-BA" sz="1800" baseline="0" dirty="0" smtClean="0"/>
                        <a:t> brod</a:t>
                      </a:r>
                      <a:endParaRPr lang="en-US" sz="1800" dirty="0"/>
                    </a:p>
                  </a:txBody>
                  <a:tcPr marL="51443" marR="51443" marT="25722" marB="2572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7292">
                <a:tc>
                  <a:txBody>
                    <a:bodyPr/>
                    <a:lstStyle/>
                    <a:p>
                      <a:r>
                        <a:rPr lang="bs-Latn-BA" sz="1800"/>
                        <a:t>_____2. </a:t>
                      </a:r>
                    </a:p>
                  </a:txBody>
                  <a:tcPr marL="51443" marR="51443" marT="25722" marB="2572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bs-Latn-BA" sz="1800" dirty="0" smtClean="0"/>
                        <a:t>Učenik će znati 6 pravila za </a:t>
                      </a:r>
                      <a:r>
                        <a:rPr lang="bs-Latn-BA" sz="1800" dirty="0" err="1" smtClean="0"/>
                        <a:t>kosntrukciju</a:t>
                      </a:r>
                      <a:r>
                        <a:rPr lang="bs-Latn-BA" sz="1800" dirty="0" smtClean="0"/>
                        <a:t> krova kuće</a:t>
                      </a:r>
                      <a:r>
                        <a:rPr lang="en-US" sz="1800" dirty="0" smtClean="0"/>
                        <a:t>.</a:t>
                      </a:r>
                      <a:endParaRPr lang="en-US" sz="1800" dirty="0"/>
                    </a:p>
                  </a:txBody>
                  <a:tcPr marL="51443" marR="51443" marT="25722" marB="2572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26160">
                <a:tc>
                  <a:txBody>
                    <a:bodyPr/>
                    <a:lstStyle/>
                    <a:p>
                      <a:r>
                        <a:rPr lang="bs-Latn-BA" sz="1800"/>
                        <a:t>_____3.</a:t>
                      </a:r>
                    </a:p>
                  </a:txBody>
                  <a:tcPr marL="51443" marR="51443" marT="25722" marB="2572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bs-Latn-BA" sz="1800" dirty="0" smtClean="0"/>
                        <a:t>učenik </a:t>
                      </a:r>
                      <a:r>
                        <a:rPr lang="bs-Latn-BA" sz="1800" dirty="0" smtClean="0"/>
                        <a:t>će znati objasniti kako funkcionira barometar</a:t>
                      </a:r>
                      <a:r>
                        <a:rPr lang="en-US" sz="1800" dirty="0" smtClean="0"/>
                        <a:t>.</a:t>
                      </a:r>
                      <a:endParaRPr lang="en-US" sz="1800" dirty="0"/>
                    </a:p>
                  </a:txBody>
                  <a:tcPr marL="51443" marR="51443" marT="25722" marB="2572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21628">
                <a:tc>
                  <a:txBody>
                    <a:bodyPr/>
                    <a:lstStyle/>
                    <a:p>
                      <a:r>
                        <a:rPr lang="bs-Latn-BA" sz="1800"/>
                        <a:t>_____4.</a:t>
                      </a:r>
                    </a:p>
                  </a:txBody>
                  <a:tcPr marL="51443" marR="51443" marT="25722" marB="2572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bs-Latn-BA" sz="1800" dirty="0" smtClean="0"/>
                        <a:t>učenik </a:t>
                      </a:r>
                      <a:r>
                        <a:rPr lang="bs-Latn-BA" sz="1800" dirty="0" smtClean="0"/>
                        <a:t>će moći </a:t>
                      </a:r>
                      <a:r>
                        <a:rPr lang="bs-Latn-BA" sz="1800" dirty="0" err="1" smtClean="0"/>
                        <a:t>evaluairati</a:t>
                      </a:r>
                      <a:r>
                        <a:rPr lang="bs-Latn-BA" sz="1800" dirty="0" smtClean="0"/>
                        <a:t> prednosti i nedostatke različitih vrsta testova</a:t>
                      </a:r>
                      <a:r>
                        <a:rPr lang="bs-Latn-BA" sz="1800" baseline="0" dirty="0" smtClean="0"/>
                        <a:t> za zadacima </a:t>
                      </a:r>
                      <a:r>
                        <a:rPr lang="bs-Latn-BA" sz="1800" baseline="0" dirty="0" err="1" smtClean="0"/>
                        <a:t>objektivnog</a:t>
                      </a:r>
                      <a:r>
                        <a:rPr lang="bs-Latn-BA" sz="1800" baseline="0" dirty="0" smtClean="0"/>
                        <a:t> tipa </a:t>
                      </a:r>
                      <a:endParaRPr lang="en-US" sz="1800" dirty="0"/>
                    </a:p>
                  </a:txBody>
                  <a:tcPr marL="51443" marR="51443" marT="25722" marB="2572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Konstrukcija pitanja sa sparivanjem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Opisi na obje liste trebaju biti kratke i homogeni</a:t>
            </a:r>
          </a:p>
          <a:p>
            <a:pPr lvl="1"/>
            <a:r>
              <a:rPr lang="bs-Latn-BA" dirty="0" smtClean="0"/>
              <a:t>Svi na jednu stranu</a:t>
            </a:r>
          </a:p>
          <a:p>
            <a:pPr lvl="1"/>
            <a:r>
              <a:rPr lang="bs-Latn-BA" dirty="0" smtClean="0"/>
              <a:t>Ne </a:t>
            </a:r>
            <a:r>
              <a:rPr lang="bs-Latn-BA" dirty="0" err="1" smtClean="0"/>
              <a:t>miješajte</a:t>
            </a:r>
            <a:r>
              <a:rPr lang="bs-Latn-BA" dirty="0" smtClean="0"/>
              <a:t> liste (u jedno, pitanju i političari i znanstvenici i drugi)</a:t>
            </a:r>
          </a:p>
          <a:p>
            <a:pPr lvl="1"/>
            <a:r>
              <a:rPr lang="bs-Latn-BA" dirty="0" smtClean="0"/>
              <a:t>Dajte ime listi da biste se držali homogenosti</a:t>
            </a:r>
          </a:p>
          <a:p>
            <a:pPr lvl="1"/>
            <a:r>
              <a:rPr lang="bs-Latn-BA" dirty="0" smtClean="0"/>
              <a:t>Ako ne možete dati ime vjerovatno imate miješanu listu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Konstrukcija pitanja sa sparivanjem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Liste opisa trebaju imati duže fraze (lijeva kolona) a odgovori kraće fraze ili simbole</a:t>
            </a:r>
          </a:p>
          <a:p>
            <a:r>
              <a:rPr lang="bs-Latn-BA" dirty="0" smtClean="0"/>
              <a:t>Premise – brojevi; odgovori – slova</a:t>
            </a:r>
          </a:p>
          <a:p>
            <a:r>
              <a:rPr lang="bs-Latn-BA" dirty="0" smtClean="0"/>
              <a:t>U uputi </a:t>
            </a:r>
            <a:r>
              <a:rPr lang="bs-Latn-BA" dirty="0" err="1" smtClean="0"/>
              <a:t>naglasite</a:t>
            </a:r>
            <a:r>
              <a:rPr lang="bs-Latn-BA" dirty="0" smtClean="0"/>
              <a:t> koja je logika povezivanja i da li se opcije mogu koristiti više nego jednom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Pitanja sa dopunjavanjem – upisivanje </a:t>
            </a:r>
            <a:r>
              <a:rPr lang="bs-Latn-BA" dirty="0" err="1" smtClean="0"/>
              <a:t>tekStualnog</a:t>
            </a:r>
            <a:r>
              <a:rPr lang="bs-Latn-BA" dirty="0" smtClean="0"/>
              <a:t> odgovora ili kratki esej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Vrste ocjenjivanja </a:t>
            </a:r>
            <a:endParaRPr lang="en-US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dirty="0" smtClean="0"/>
              <a:t>	</a:t>
            </a:r>
            <a:r>
              <a:rPr lang="hr-HR" dirty="0" smtClean="0"/>
              <a:t>Kakva je razlika između ovih vrsta ocjenjivanja</a:t>
            </a:r>
            <a:r>
              <a:rPr lang="en-US" dirty="0" smtClean="0"/>
              <a:t>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hr-HR" sz="3200" dirty="0" smtClean="0"/>
              <a:t>Samoocjenjivanje</a:t>
            </a:r>
            <a:endParaRPr lang="en-US" sz="3200" dirty="0" smtClean="0"/>
          </a:p>
          <a:p>
            <a:pPr lvl="1" eaLnBrk="1" hangingPunct="1">
              <a:lnSpc>
                <a:spcPct val="80000"/>
              </a:lnSpc>
            </a:pPr>
            <a:r>
              <a:rPr lang="en-US" sz="3200" dirty="0" err="1" smtClean="0"/>
              <a:t>Formativ</a:t>
            </a:r>
            <a:r>
              <a:rPr lang="hr-HR" sz="3200" dirty="0" smtClean="0"/>
              <a:t>na ocjena</a:t>
            </a:r>
            <a:endParaRPr lang="en-US" sz="3200" dirty="0" smtClean="0"/>
          </a:p>
          <a:p>
            <a:pPr lvl="1" eaLnBrk="1" hangingPunct="1">
              <a:lnSpc>
                <a:spcPct val="80000"/>
              </a:lnSpc>
            </a:pPr>
            <a:r>
              <a:rPr lang="hr-HR" sz="3200" dirty="0" smtClean="0"/>
              <a:t>Zbirna ocjena</a:t>
            </a:r>
          </a:p>
          <a:p>
            <a:pPr lvl="1" eaLnBrk="1" hangingPunct="1">
              <a:lnSpc>
                <a:spcPct val="80000"/>
              </a:lnSpc>
            </a:pPr>
            <a:endParaRPr lang="hr-HR" sz="3200" dirty="0" smtClean="0"/>
          </a:p>
          <a:p>
            <a:pPr lvl="1" eaLnBrk="1" hangingPunct="1">
              <a:lnSpc>
                <a:spcPct val="80000"/>
              </a:lnSpc>
            </a:pPr>
            <a:r>
              <a:rPr lang="hr-HR" sz="3200" dirty="0" smtClean="0"/>
              <a:t>Usmeno ocjenjivanje</a:t>
            </a:r>
          </a:p>
          <a:p>
            <a:pPr lvl="1" eaLnBrk="1" hangingPunct="1">
              <a:lnSpc>
                <a:spcPct val="80000"/>
              </a:lnSpc>
            </a:pPr>
            <a:r>
              <a:rPr lang="hr-HR" sz="3200" dirty="0" smtClean="0"/>
              <a:t>Pismeno ocjenjivanje </a:t>
            </a:r>
            <a:endParaRPr lang="en-US" sz="32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4294967295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©</a:t>
            </a:r>
            <a:r>
              <a:rPr lang="hr-HR"/>
              <a:t> 200</a:t>
            </a:r>
            <a:r>
              <a:rPr lang="en-US"/>
              <a:t>7</a:t>
            </a:r>
            <a:r>
              <a:rPr lang="hr-HR"/>
              <a:t>, University of Alberta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Pitanja sa dopunjavanjem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s-Latn-BA" dirty="0" smtClean="0"/>
              <a:t>Pitanja sa kratkim odgovorom ili </a:t>
            </a:r>
            <a:r>
              <a:rPr lang="bs-Latn-BA" dirty="0" err="1" smtClean="0"/>
              <a:t>upisivanjem</a:t>
            </a:r>
            <a:r>
              <a:rPr lang="bs-Latn-BA" dirty="0" smtClean="0"/>
              <a:t> </a:t>
            </a:r>
            <a:r>
              <a:rPr lang="bs-Latn-BA" dirty="0" err="1" smtClean="0"/>
              <a:t>tekstualnog</a:t>
            </a:r>
            <a:r>
              <a:rPr lang="bs-Latn-BA" dirty="0" smtClean="0"/>
              <a:t> odgovora spadaju u pitanja bez odgovora, zadatak učenika je da upiše odgovor</a:t>
            </a:r>
          </a:p>
          <a:p>
            <a:r>
              <a:rPr lang="bs-Latn-BA" dirty="0" smtClean="0"/>
              <a:t>Obrazovni ishodi često kažu da će učenik znati neku informaciju, proceduru i slično</a:t>
            </a:r>
          </a:p>
          <a:p>
            <a:r>
              <a:rPr lang="bs-Latn-BA" dirty="0" smtClean="0"/>
              <a:t>Kada “znati” znači sjetiti se, označiti, definirati, opisati ili imenovati ti ishodi se mogu mjeriti sa ovim </a:t>
            </a:r>
            <a:r>
              <a:rPr lang="bs-Latn-BA" dirty="0" err="1" smtClean="0"/>
              <a:t>itemima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Prednosti pitanja sa dopunjavanjem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Like true-false questions, short-answer and completion items can be written fairly easily</a:t>
            </a:r>
            <a:endParaRPr lang="bs-Latn-BA" dirty="0" smtClean="0"/>
          </a:p>
          <a:p>
            <a:r>
              <a:rPr lang="en-US" dirty="0" err="1" smtClean="0"/>
              <a:t>učeniks</a:t>
            </a:r>
            <a:r>
              <a:rPr lang="en-US" dirty="0" smtClean="0"/>
              <a:t> </a:t>
            </a:r>
            <a:r>
              <a:rPr lang="en-US" dirty="0" smtClean="0"/>
              <a:t>can complete a large number of items in a fairly short time (unless they involve working complex math problems), thus sampling a lot of content</a:t>
            </a:r>
            <a:endParaRPr lang="bs-Latn-BA" dirty="0" smtClean="0"/>
          </a:p>
          <a:p>
            <a:r>
              <a:rPr lang="en-US" dirty="0" smtClean="0"/>
              <a:t> Since the </a:t>
            </a:r>
            <a:r>
              <a:rPr lang="en-US" dirty="0" err="1" smtClean="0"/>
              <a:t>učenik</a:t>
            </a:r>
            <a:r>
              <a:rPr lang="en-US" dirty="0" smtClean="0"/>
              <a:t> </a:t>
            </a:r>
            <a:r>
              <a:rPr lang="en-US" dirty="0" smtClean="0"/>
              <a:t>has to generate the answers, the possibility of guessing the correct answers to these questions is greatly reduced when compared with true-false questions</a:t>
            </a:r>
            <a:endParaRPr lang="bs-Latn-BA" dirty="0" smtClean="0"/>
          </a:p>
          <a:p>
            <a:r>
              <a:rPr lang="en-US" dirty="0" smtClean="0"/>
              <a:t> While these items can be easy to score, poor </a:t>
            </a:r>
            <a:r>
              <a:rPr lang="en-US" dirty="0" err="1" smtClean="0"/>
              <a:t>učenik</a:t>
            </a:r>
            <a:r>
              <a:rPr lang="en-US" dirty="0" smtClean="0"/>
              <a:t> </a:t>
            </a:r>
            <a:r>
              <a:rPr lang="en-US" dirty="0" smtClean="0"/>
              <a:t>handwriting poses a potential problem.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Pitanja sa dopunjavanjem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 </a:t>
            </a:r>
            <a:r>
              <a:rPr lang="bs-Latn-BA" dirty="0" smtClean="0"/>
              <a:t>pitanja sa dopunjavanjem su pitanja u kojima je tvrdnja napisana sa </a:t>
            </a:r>
            <a:r>
              <a:rPr lang="bs-Latn-BA" dirty="0" err="1" smtClean="0"/>
              <a:t>izostavljanjem</a:t>
            </a:r>
            <a:r>
              <a:rPr lang="bs-Latn-BA" dirty="0" smtClean="0"/>
              <a:t> nekog dijela pri čemu je zadatak </a:t>
            </a:r>
            <a:r>
              <a:rPr lang="bs-Latn-BA" dirty="0" smtClean="0"/>
              <a:t>učenika </a:t>
            </a:r>
            <a:r>
              <a:rPr lang="bs-Latn-BA" dirty="0" smtClean="0"/>
              <a:t>da upiše tačan odgovor</a:t>
            </a:r>
          </a:p>
          <a:p>
            <a:r>
              <a:rPr lang="bs-Latn-BA" dirty="0" smtClean="0"/>
              <a:t>učenici </a:t>
            </a:r>
            <a:r>
              <a:rPr lang="bs-Latn-BA" dirty="0" smtClean="0"/>
              <a:t>ponekada pišu svoje odgovore direktno na prazni dio unutar rečenice, ali se ocjenjivanje može olakšati davanjem prostora sa strane za upisivanje odgovora</a:t>
            </a:r>
          </a:p>
          <a:p>
            <a:pPr>
              <a:buNone/>
            </a:pPr>
            <a:r>
              <a:rPr lang="bs-Latn-BA" dirty="0" smtClean="0"/>
              <a:t>1a </a:t>
            </a:r>
            <a:r>
              <a:rPr lang="en-US" dirty="0" smtClean="0"/>
              <a:t> </a:t>
            </a:r>
            <a:r>
              <a:rPr lang="bs-Latn-BA" dirty="0" smtClean="0"/>
              <a:t>Jedan inč sadrži </a:t>
            </a:r>
            <a:r>
              <a:rPr lang="en-US" dirty="0" smtClean="0"/>
              <a:t>____ </a:t>
            </a:r>
            <a:r>
              <a:rPr lang="bs-Latn-BA" dirty="0" smtClean="0"/>
              <a:t>centimetara</a:t>
            </a:r>
            <a:r>
              <a:rPr lang="en-US" dirty="0" smtClean="0"/>
              <a:t>.   </a:t>
            </a:r>
            <a:endParaRPr lang="bs-Latn-BA" dirty="0" smtClean="0"/>
          </a:p>
          <a:p>
            <a:pPr>
              <a:buNone/>
            </a:pPr>
            <a:r>
              <a:rPr lang="en-US" dirty="0" smtClean="0"/>
              <a:t>1b. </a:t>
            </a:r>
            <a:r>
              <a:rPr lang="bs-Latn-BA" dirty="0" smtClean="0"/>
              <a:t>Jedan inč sadrži </a:t>
            </a:r>
            <a:r>
              <a:rPr lang="en-US" dirty="0" smtClean="0"/>
              <a:t>____ </a:t>
            </a:r>
            <a:r>
              <a:rPr lang="bs-Latn-BA" dirty="0" smtClean="0"/>
              <a:t>centimetara 	</a:t>
            </a:r>
            <a:r>
              <a:rPr lang="en-US" dirty="0" smtClean="0"/>
              <a:t>____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Pitanja sa kratkim odgovorima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bs-Latn-BA" b="1" dirty="0" smtClean="0"/>
              <a:t>Pitanja sa kratkim odgovorima su slična pitanjima </a:t>
            </a:r>
            <a:r>
              <a:rPr lang="bs-Latn-BA" b="1" dirty="0" err="1" smtClean="0"/>
              <a:t>nadopunjavanja</a:t>
            </a:r>
            <a:r>
              <a:rPr lang="bs-Latn-BA" dirty="0" smtClean="0"/>
              <a:t>, s tim da je postavljeno čitav pitanje, a </a:t>
            </a:r>
            <a:r>
              <a:rPr lang="bs-Latn-BA" dirty="0" smtClean="0"/>
              <a:t>učenik </a:t>
            </a:r>
            <a:r>
              <a:rPr lang="bs-Latn-BA" dirty="0" smtClean="0"/>
              <a:t>daje odgovor u obliku riječi ili kratke fraze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korištenje pitanja sa kratkim odgovorima se preferira ukoliko samo pitanje tako postaje specifičnije i vodi ka odgovoru koji očekujete</a:t>
            </a:r>
          </a:p>
          <a:p>
            <a:r>
              <a:rPr lang="bs-Latn-BA" dirty="0" smtClean="0"/>
              <a:t>Za mlađu djecu je lakše odgovoriti na pitanje nego popuniti prazna mjesta</a:t>
            </a:r>
            <a:r>
              <a:rPr lang="en-US" dirty="0" smtClean="0"/>
              <a:t>.  </a:t>
            </a:r>
            <a:endParaRPr lang="bs-Latn-BA" dirty="0" smtClean="0"/>
          </a:p>
          <a:p>
            <a:pPr>
              <a:buNone/>
            </a:pPr>
            <a:r>
              <a:rPr lang="bs-Latn-BA" dirty="0" smtClean="0"/>
              <a:t>Koliko centimetara ima u inču? ________ cm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Mogući problemi sa ovim pitanjima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 </a:t>
            </a:r>
            <a:r>
              <a:rPr lang="bs-Latn-BA" dirty="0" smtClean="0"/>
              <a:t>mogući problem sa obje vrste pitanja je da </a:t>
            </a:r>
            <a:r>
              <a:rPr lang="bs-Latn-BA" dirty="0" smtClean="0"/>
              <a:t>učenik </a:t>
            </a:r>
            <a:r>
              <a:rPr lang="bs-Latn-BA" dirty="0" smtClean="0"/>
              <a:t>odgovori sa odgovorom koji vi niste željeli, ali je i dalje tačan. </a:t>
            </a:r>
          </a:p>
          <a:p>
            <a:r>
              <a:rPr lang="bs-Latn-BA" dirty="0" smtClean="0"/>
              <a:t>Zato se mora posvetiti dovoljno pažnje u pripremi ovih pitanja kako bi bila </a:t>
            </a:r>
            <a:r>
              <a:rPr lang="bs-Latn-BA" dirty="0" err="1" smtClean="0"/>
              <a:t>specefična</a:t>
            </a:r>
            <a:r>
              <a:rPr lang="bs-Latn-BA" dirty="0" smtClean="0"/>
              <a:t> i usmjeravala na odgovor koji vi tražite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Primjer: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s-Latn-BA" dirty="0" smtClean="0"/>
              <a:t>Učitelj je želio da provjeri da li su učenici zapamtili koje godine je Kolumbo stigao na američko tlo (3a)</a:t>
            </a:r>
          </a:p>
          <a:p>
            <a:r>
              <a:rPr lang="bs-Latn-BA" dirty="0" smtClean="0"/>
              <a:t>Na žalost, učenici su davali različite odgovore </a:t>
            </a:r>
          </a:p>
          <a:p>
            <a:r>
              <a:rPr lang="bs-Latn-BA" dirty="0" smtClean="0"/>
              <a:t>Primjeri </a:t>
            </a:r>
            <a:r>
              <a:rPr lang="en-US" dirty="0" smtClean="0"/>
              <a:t>3b </a:t>
            </a:r>
            <a:r>
              <a:rPr lang="bs-Latn-BA" dirty="0" smtClean="0"/>
              <a:t>i</a:t>
            </a:r>
            <a:r>
              <a:rPr lang="en-US" dirty="0" smtClean="0"/>
              <a:t> 3c </a:t>
            </a:r>
            <a:r>
              <a:rPr lang="bs-Latn-BA" dirty="0" smtClean="0"/>
              <a:t>pokazuju modifikacije za format pitanja sa </a:t>
            </a:r>
            <a:r>
              <a:rPr lang="bs-Latn-BA" dirty="0" err="1" smtClean="0"/>
              <a:t>nadopunjavanjem</a:t>
            </a:r>
            <a:r>
              <a:rPr lang="bs-Latn-BA" dirty="0" smtClean="0"/>
              <a:t>, a format </a:t>
            </a:r>
            <a:r>
              <a:rPr lang="en-US" dirty="0" smtClean="0"/>
              <a:t>3d </a:t>
            </a:r>
            <a:r>
              <a:rPr lang="bs-Latn-BA" dirty="0" smtClean="0"/>
              <a:t>je format pitanja sa kratkim odgovorima</a:t>
            </a:r>
          </a:p>
          <a:p>
            <a:pPr>
              <a:buNone/>
            </a:pPr>
            <a:r>
              <a:rPr lang="bs-Latn-BA" dirty="0" smtClean="0"/>
              <a:t>	</a:t>
            </a:r>
            <a:r>
              <a:rPr lang="en-US" dirty="0" smtClean="0"/>
              <a:t>3a</a:t>
            </a:r>
            <a:r>
              <a:rPr lang="bs-Latn-BA" dirty="0" smtClean="0"/>
              <a:t>)</a:t>
            </a:r>
            <a:r>
              <a:rPr lang="en-US" dirty="0" smtClean="0"/>
              <a:t> </a:t>
            </a:r>
            <a:r>
              <a:rPr lang="bs-Latn-BA" dirty="0" smtClean="0"/>
              <a:t>Kolumbo je stigao na američko tlo </a:t>
            </a:r>
            <a:r>
              <a:rPr lang="en-US" dirty="0" smtClean="0"/>
              <a:t>__________ .            </a:t>
            </a:r>
            <a:endParaRPr lang="bs-Latn-BA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bs-Latn-BA" dirty="0" smtClean="0"/>
              <a:t>	</a:t>
            </a:r>
            <a:r>
              <a:rPr lang="en-US" dirty="0" smtClean="0"/>
              <a:t>3b </a:t>
            </a:r>
            <a:r>
              <a:rPr lang="bs-Latn-BA" dirty="0" smtClean="0"/>
              <a:t>) Kolumbo je stigao na američko tlo godine</a:t>
            </a:r>
            <a:r>
              <a:rPr lang="en-US" dirty="0" smtClean="0"/>
              <a:t>______ .         </a:t>
            </a:r>
            <a:endParaRPr lang="bs-Latn-BA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bs-Latn-BA" dirty="0" smtClean="0"/>
              <a:t>	</a:t>
            </a:r>
            <a:r>
              <a:rPr lang="en-US" dirty="0" smtClean="0"/>
              <a:t>3c </a:t>
            </a:r>
            <a:r>
              <a:rPr lang="bs-Latn-BA" dirty="0" smtClean="0"/>
              <a:t>) Kolumbo je stigao na američko tlo godine</a:t>
            </a:r>
            <a:r>
              <a:rPr lang="en-US" dirty="0" smtClean="0"/>
              <a:t>____.      _________.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bs-Latn-BA" dirty="0" smtClean="0"/>
              <a:t>	</a:t>
            </a:r>
            <a:r>
              <a:rPr lang="en-US" dirty="0" smtClean="0"/>
              <a:t>3d </a:t>
            </a:r>
            <a:r>
              <a:rPr lang="bs-Latn-BA" dirty="0" smtClean="0"/>
              <a:t>)Koje godine je Kolumbo stigao na američko tlo</a:t>
            </a:r>
            <a:r>
              <a:rPr lang="en-US" dirty="0" smtClean="0"/>
              <a:t>? _________.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Što je pitanje sa kratkim odgovorom?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dirty="0" smtClean="0"/>
              <a:t>Definicija kratkog odgovora varira od udžbenika do udžbenika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kratki odgovor može biti:</a:t>
            </a:r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Rečenica ili dvije (ali ne toliko dugo da postane </a:t>
            </a:r>
            <a:r>
              <a:rPr lang="bs-Latn-BA" dirty="0" err="1" smtClean="0"/>
              <a:t>esejsko</a:t>
            </a:r>
            <a:r>
              <a:rPr lang="bs-Latn-BA" dirty="0" smtClean="0"/>
              <a:t> pitanje)</a:t>
            </a:r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riječ</a:t>
            </a:r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Serija vezanih termina</a:t>
            </a:r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fraza</a:t>
            </a:r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lista</a:t>
            </a:r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broj</a:t>
            </a:r>
          </a:p>
          <a:p>
            <a:pPr marL="514350" indent="-514350">
              <a:buFont typeface="+mj-lt"/>
              <a:buAutoNum type="arabicPeriod"/>
            </a:pPr>
            <a:r>
              <a:rPr lang="bs-Latn-BA" dirty="0" smtClean="0"/>
              <a:t>simbol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Primjer pitanja koje traži kratku rečenicu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err="1" smtClean="0"/>
              <a:t>Definirajte</a:t>
            </a:r>
            <a:r>
              <a:rPr lang="bs-Latn-BA" dirty="0" smtClean="0"/>
              <a:t> pobrojane riječi</a:t>
            </a:r>
            <a:r>
              <a:rPr lang="en-US" dirty="0" smtClean="0"/>
              <a:t>:</a:t>
            </a:r>
            <a:endParaRPr lang="bs-Latn-BA" dirty="0" smtClean="0"/>
          </a:p>
          <a:p>
            <a:pPr>
              <a:buNone/>
            </a:pPr>
            <a:r>
              <a:rPr lang="bs-Latn-BA" dirty="0" smtClean="0"/>
              <a:t>Vegetarijanac </a:t>
            </a:r>
            <a:r>
              <a:rPr lang="en-US" dirty="0" smtClean="0"/>
              <a:t>___________________________________</a:t>
            </a:r>
          </a:p>
          <a:p>
            <a:pPr>
              <a:buNone/>
            </a:pPr>
            <a:r>
              <a:rPr lang="bs-Latn-BA" dirty="0" err="1" smtClean="0"/>
              <a:t>Vegan</a:t>
            </a:r>
            <a:r>
              <a:rPr lang="bs-Latn-BA" dirty="0" smtClean="0"/>
              <a:t> </a:t>
            </a:r>
            <a:r>
              <a:rPr lang="en-US" dirty="0" smtClean="0"/>
              <a:t>___________________________________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Primjer pitanja koje traži riječ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Latn-BA" dirty="0" smtClean="0"/>
              <a:t>Koji znanstveni princip objašnjava padanje lišća sa grane? </a:t>
            </a:r>
            <a:r>
              <a:rPr lang="en-US" dirty="0" smtClean="0"/>
              <a:t>______________________</a:t>
            </a:r>
            <a:endParaRPr lang="bs-Latn-BA" dirty="0" smtClean="0"/>
          </a:p>
          <a:p>
            <a:r>
              <a:rPr lang="bs-Latn-BA" dirty="0" smtClean="0"/>
              <a:t>Koja je riječ za čaj na engleskom jeziku? </a:t>
            </a:r>
          </a:p>
          <a:p>
            <a:pPr>
              <a:buNone/>
            </a:pPr>
            <a:endParaRPr lang="bs-Latn-BA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Primjer pitanja koje traži listu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bs-Latn-BA" dirty="0" smtClean="0"/>
              <a:t>Nabroji tri temeljne boje:</a:t>
            </a:r>
          </a:p>
          <a:p>
            <a:pPr>
              <a:buNone/>
            </a:pPr>
            <a:r>
              <a:rPr lang="en-US" dirty="0" smtClean="0"/>
              <a:t>_______________</a:t>
            </a:r>
          </a:p>
          <a:p>
            <a:pPr>
              <a:buNone/>
            </a:pPr>
            <a:r>
              <a:rPr lang="en-US" dirty="0" smtClean="0"/>
              <a:t>_______________</a:t>
            </a:r>
          </a:p>
          <a:p>
            <a:pPr>
              <a:buNone/>
            </a:pPr>
            <a:r>
              <a:rPr lang="en-US" dirty="0" smtClean="0"/>
              <a:t>_______________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ŠTO I KADA </a:t>
            </a:r>
            <a:r>
              <a:rPr lang="bs-Latn-BA" dirty="0" smtClean="0"/>
              <a:t>PR</a:t>
            </a:r>
            <a:r>
              <a:rPr lang="bs-Latn-BA" dirty="0" smtClean="0"/>
              <a:t>OCJENJIVATI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vi-VN" dirty="0" smtClean="0"/>
              <a:t> OCJENJIVANJE  (ispit) </a:t>
            </a:r>
            <a:endParaRPr lang="bs-Latn-BA" dirty="0" smtClean="0"/>
          </a:p>
          <a:p>
            <a:r>
              <a:rPr lang="vi-VN" dirty="0" smtClean="0"/>
              <a:t>- prolaz ili pad </a:t>
            </a:r>
            <a:endParaRPr lang="bs-Latn-BA" dirty="0" smtClean="0"/>
          </a:p>
          <a:p>
            <a:r>
              <a:rPr lang="vi-VN" dirty="0" smtClean="0"/>
              <a:t>- rangiranje učenika prema </a:t>
            </a:r>
            <a:r>
              <a:rPr lang="vi-VN" dirty="0" smtClean="0"/>
              <a:t>redoslijed</a:t>
            </a:r>
            <a:r>
              <a:rPr lang="bs-Latn-BA" dirty="0" smtClean="0"/>
              <a:t>u</a:t>
            </a:r>
            <a:r>
              <a:rPr lang="vi-VN" dirty="0" smtClean="0"/>
              <a:t> </a:t>
            </a:r>
            <a:r>
              <a:rPr lang="vi-VN" dirty="0" smtClean="0"/>
              <a:t>uspješnosti </a:t>
            </a:r>
            <a:endParaRPr lang="bs-Latn-BA" dirty="0" smtClean="0"/>
          </a:p>
          <a:p>
            <a:r>
              <a:rPr lang="vi-VN" dirty="0" smtClean="0"/>
              <a:t>- dozvola za napredovanje </a:t>
            </a:r>
            <a:endParaRPr lang="bs-Latn-BA" dirty="0" smtClean="0"/>
          </a:p>
          <a:p>
            <a:r>
              <a:rPr lang="vi-VN" dirty="0" smtClean="0"/>
              <a:t>- dozvola za rad (praksu) </a:t>
            </a:r>
            <a:endParaRPr lang="bs-Latn-BA" dirty="0" smtClean="0"/>
          </a:p>
          <a:p>
            <a:r>
              <a:rPr lang="vi-VN" dirty="0" smtClean="0"/>
              <a:t>- selekcija za naredne predmete </a:t>
            </a:r>
            <a:endParaRPr lang="bs-Latn-BA" dirty="0" smtClean="0"/>
          </a:p>
          <a:p>
            <a:r>
              <a:rPr lang="vi-VN" dirty="0" smtClean="0"/>
              <a:t>- predviđanje uspjeha u budućim </a:t>
            </a:r>
            <a:r>
              <a:rPr lang="bs-Latn-BA" dirty="0" smtClean="0"/>
              <a:t>seminarima</a:t>
            </a:r>
            <a:r>
              <a:rPr lang="vi-VN" dirty="0" smtClean="0"/>
              <a:t>–</a:t>
            </a:r>
            <a:endParaRPr lang="bs-Latn-BA" dirty="0" smtClean="0"/>
          </a:p>
          <a:p>
            <a:r>
              <a:rPr lang="vi-VN" dirty="0" smtClean="0"/>
              <a:t> selekcija za buduće zaposlenje </a:t>
            </a:r>
            <a:endParaRPr lang="bs-Latn-BA" dirty="0" smtClean="0"/>
          </a:p>
          <a:p>
            <a:r>
              <a:rPr lang="vi-VN" dirty="0" smtClean="0"/>
              <a:t>- predviđanje uspjeha u zaposlenju  OSIGURAVANJE </a:t>
            </a:r>
            <a:endParaRPr lang="bs-Latn-B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©</a:t>
            </a:r>
            <a:r>
              <a:rPr lang="hr-HR" smtClean="0"/>
              <a:t> 200</a:t>
            </a:r>
            <a:r>
              <a:rPr lang="en-US" smtClean="0"/>
              <a:t>7</a:t>
            </a:r>
            <a:r>
              <a:rPr lang="hr-HR" smtClean="0"/>
              <a:t>, University of Alberta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Primjer pitanja koje traži broj ili simbol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s-Latn-BA" dirty="0" smtClean="0"/>
              <a:t>Koji je obim kruga čiji je </a:t>
            </a:r>
            <a:r>
              <a:rPr lang="bs-Latn-BA" dirty="0" err="1" smtClean="0"/>
              <a:t>poluprečnik</a:t>
            </a:r>
            <a:r>
              <a:rPr lang="bs-Latn-BA" dirty="0" smtClean="0"/>
              <a:t> 10 cm. Zaokruži broj na dvije decimale</a:t>
            </a:r>
            <a:r>
              <a:rPr lang="en-US" dirty="0" smtClean="0"/>
              <a:t>.  </a:t>
            </a:r>
            <a:r>
              <a:rPr lang="bs-Latn-BA" dirty="0" smtClean="0"/>
              <a:t>        	 							</a:t>
            </a:r>
            <a:r>
              <a:rPr lang="en-US" dirty="0" smtClean="0"/>
              <a:t>_________</a:t>
            </a:r>
            <a:r>
              <a:rPr lang="bs-Latn-BA" dirty="0" smtClean="0"/>
              <a:t>cm</a:t>
            </a:r>
            <a:r>
              <a:rPr lang="en-US" dirty="0" smtClean="0"/>
              <a:t> </a:t>
            </a:r>
          </a:p>
          <a:p>
            <a:r>
              <a:rPr lang="bs-Latn-BA" dirty="0" smtClean="0"/>
              <a:t>Koji su simboli hemijski elemenata</a:t>
            </a:r>
            <a:r>
              <a:rPr lang="en-US" dirty="0" smtClean="0"/>
              <a:t>:         </a:t>
            </a:r>
            <a:endParaRPr lang="bs-Latn-BA" dirty="0" smtClean="0"/>
          </a:p>
          <a:p>
            <a:pPr>
              <a:buNone/>
            </a:pPr>
            <a:r>
              <a:rPr lang="bs-Latn-BA" dirty="0" smtClean="0"/>
              <a:t>srebro</a:t>
            </a:r>
            <a:r>
              <a:rPr lang="en-US" dirty="0" smtClean="0"/>
              <a:t>     </a:t>
            </a:r>
            <a:r>
              <a:rPr lang="bs-Latn-BA" dirty="0" smtClean="0"/>
              <a:t>	</a:t>
            </a:r>
            <a:r>
              <a:rPr lang="en-US" dirty="0" smtClean="0"/>
              <a:t>____________</a:t>
            </a:r>
          </a:p>
          <a:p>
            <a:pPr>
              <a:buNone/>
            </a:pPr>
            <a:r>
              <a:rPr lang="bs-Latn-BA" dirty="0" err="1" smtClean="0"/>
              <a:t>nitrogen</a:t>
            </a:r>
            <a:r>
              <a:rPr lang="en-US" dirty="0" smtClean="0"/>
              <a:t>    </a:t>
            </a:r>
            <a:r>
              <a:rPr lang="bs-Latn-BA" dirty="0" smtClean="0"/>
              <a:t>	</a:t>
            </a:r>
            <a:r>
              <a:rPr lang="en-US" dirty="0" smtClean="0"/>
              <a:t>____________</a:t>
            </a:r>
          </a:p>
          <a:p>
            <a:pPr>
              <a:buNone/>
            </a:pPr>
            <a:r>
              <a:rPr lang="bs-Latn-BA" dirty="0" err="1" smtClean="0"/>
              <a:t>Kalcijum</a:t>
            </a:r>
            <a:r>
              <a:rPr lang="en-US" dirty="0" smtClean="0"/>
              <a:t>    </a:t>
            </a:r>
            <a:r>
              <a:rPr lang="bs-Latn-BA" dirty="0" smtClean="0"/>
              <a:t>	</a:t>
            </a:r>
            <a:r>
              <a:rPr lang="en-US" dirty="0" smtClean="0"/>
              <a:t> ____________</a:t>
            </a:r>
          </a:p>
          <a:p>
            <a:pPr>
              <a:buNone/>
            </a:pPr>
            <a:r>
              <a:rPr lang="bs-Latn-BA" dirty="0" err="1" smtClean="0"/>
              <a:t>Kalijum</a:t>
            </a:r>
            <a:r>
              <a:rPr lang="bs-Latn-BA" dirty="0" smtClean="0"/>
              <a:t> </a:t>
            </a:r>
            <a:r>
              <a:rPr lang="en-US" dirty="0" smtClean="0"/>
              <a:t>    </a:t>
            </a:r>
            <a:r>
              <a:rPr lang="bs-Latn-BA" dirty="0" smtClean="0"/>
              <a:t>	</a:t>
            </a:r>
            <a:r>
              <a:rPr lang="en-US" dirty="0" smtClean="0"/>
              <a:t>____________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Pravila za pripremanje pitanja sa </a:t>
            </a:r>
            <a:r>
              <a:rPr lang="bs-Latn-BA" dirty="0" err="1" smtClean="0"/>
              <a:t>nadopunjavanjem</a:t>
            </a:r>
            <a:r>
              <a:rPr lang="bs-Latn-BA" dirty="0" smtClean="0"/>
              <a:t> i kratkim odgovorima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Odgovor treba da je kratak i specifičan</a:t>
            </a:r>
          </a:p>
          <a:p>
            <a:r>
              <a:rPr lang="bs-Latn-BA" dirty="0" smtClean="0"/>
              <a:t>Tvrdnje ne treba da budu citirane direktno iz teksta</a:t>
            </a:r>
          </a:p>
          <a:p>
            <a:r>
              <a:rPr lang="bs-Latn-BA" dirty="0" smtClean="0"/>
              <a:t>Prostor za odgovaranje treba na bude na istoj strani lista sa desne ili lijeve strane kako bi se olakšalo ocjenjivanje (osim ako to ne stvara problem </a:t>
            </a:r>
            <a:r>
              <a:rPr lang="bs-Latn-BA" dirty="0" smtClean="0"/>
              <a:t>učenicima</a:t>
            </a:r>
            <a:r>
              <a:rPr lang="bs-Latn-BA" dirty="0" smtClean="0"/>
              <a:t>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Pravila za pripremanje pitanja sa </a:t>
            </a:r>
            <a:r>
              <a:rPr lang="bs-Latn-BA" dirty="0" err="1" smtClean="0"/>
              <a:t>nadopunjavanjem</a:t>
            </a:r>
            <a:r>
              <a:rPr lang="bs-Latn-BA" dirty="0" smtClean="0"/>
              <a:t> i kratkim odgovorima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Dajte upute za odgovaranje (uključujući zahtjeve za poštovanjem pravopisnih pravila)</a:t>
            </a:r>
          </a:p>
          <a:p>
            <a:r>
              <a:rPr lang="bs-Latn-BA" dirty="0" smtClean="0"/>
              <a:t>Samo jedno prazno mjesto, osim ako to nije serija termina</a:t>
            </a:r>
            <a:r>
              <a:rPr lang="en-US" dirty="0" smtClean="0"/>
              <a:t>.                  </a:t>
            </a:r>
            <a:endParaRPr lang="bs-Latn-BA" dirty="0" smtClean="0"/>
          </a:p>
          <a:p>
            <a:r>
              <a:rPr lang="en-US" dirty="0" smtClean="0"/>
              <a:t> </a:t>
            </a:r>
            <a:r>
              <a:rPr lang="bs-Latn-BA" dirty="0" smtClean="0"/>
              <a:t>ukoliko je odgovor broj, </a:t>
            </a:r>
            <a:r>
              <a:rPr lang="bs-Latn-BA" dirty="0" err="1" smtClean="0"/>
              <a:t>naznačite</a:t>
            </a:r>
            <a:r>
              <a:rPr lang="bs-Latn-BA" dirty="0" smtClean="0"/>
              <a:t> jedinicu mjere i nivo </a:t>
            </a:r>
            <a:r>
              <a:rPr lang="bs-Latn-BA" dirty="0" err="1" smtClean="0"/>
              <a:t>zaokruživanja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Pravila za pripremanje pitanja sa </a:t>
            </a:r>
            <a:r>
              <a:rPr lang="bs-Latn-BA" dirty="0" err="1" smtClean="0"/>
              <a:t>nadopunjavanjem</a:t>
            </a:r>
            <a:r>
              <a:rPr lang="bs-Latn-BA" dirty="0" smtClean="0"/>
              <a:t> i kratkim odgovorima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Pitanja treba da adekvatno mjere postavljene obrazovne ciljeve </a:t>
            </a:r>
            <a:r>
              <a:rPr lang="en-US" dirty="0" smtClean="0"/>
              <a:t>   </a:t>
            </a:r>
            <a:endParaRPr lang="bs-Latn-BA" dirty="0" smtClean="0"/>
          </a:p>
          <a:p>
            <a:r>
              <a:rPr lang="en-US" dirty="0" smtClean="0"/>
              <a:t> </a:t>
            </a:r>
            <a:r>
              <a:rPr lang="bs-Latn-BA" dirty="0" smtClean="0"/>
              <a:t>pitanja treba da budu na </a:t>
            </a:r>
            <a:r>
              <a:rPr lang="bs-Latn-BA" dirty="0" err="1" smtClean="0"/>
              <a:t>adekvatnom</a:t>
            </a:r>
            <a:r>
              <a:rPr lang="bs-Latn-BA" dirty="0" smtClean="0"/>
              <a:t> nivou čitljivosti za učenike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prazna polja treba da budu iste dužine da bi izbjegli davanje naznaka koliko je dug odgovor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Latn-BA" dirty="0" smtClean="0"/>
              <a:t>Pravila samo za pitanja sa </a:t>
            </a:r>
            <a:r>
              <a:rPr lang="bs-Latn-BA" dirty="0" err="1" smtClean="0"/>
              <a:t>nadopunjavanjem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Samo ključne ili glavne riječi mogu biti predmetom pitanja</a:t>
            </a:r>
          </a:p>
          <a:p>
            <a:r>
              <a:rPr lang="bs-Latn-BA" dirty="0" smtClean="0"/>
              <a:t>Ubačene praznine treba da budu istih dužina </a:t>
            </a:r>
            <a:r>
              <a:rPr lang="en-US" dirty="0" smtClean="0"/>
              <a:t>      </a:t>
            </a:r>
            <a:endParaRPr lang="bs-Latn-BA" dirty="0" smtClean="0"/>
          </a:p>
          <a:p>
            <a:r>
              <a:rPr lang="bs-Latn-BA" dirty="0" smtClean="0"/>
              <a:t>Ubačene praznine treba da budu više blizu kraja rečenice, a ne na početku kako bi učenik mogao shvatiti kontekst prije traženja odgovora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Pitanje vrednovanja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bs-Latn-BA" dirty="0" smtClean="0"/>
              <a:t>Jedno pitanje koje se može pojaviti je kako ocijeniti odgovore koji su tačni, ali ne oni koje je nastavnik tražio</a:t>
            </a:r>
          </a:p>
          <a:p>
            <a:r>
              <a:rPr lang="bs-Latn-BA" dirty="0" smtClean="0"/>
              <a:t>Drugo pitanje je kako ocijeniti ako je učenik jednu prazninu popunio tačno, a u drugoj pogriješio </a:t>
            </a:r>
            <a:r>
              <a:rPr lang="en-US" dirty="0" smtClean="0"/>
              <a:t>          </a:t>
            </a:r>
            <a:endParaRPr lang="bs-Latn-BA" dirty="0" smtClean="0"/>
          </a:p>
          <a:p>
            <a:r>
              <a:rPr lang="bs-Latn-BA" dirty="0" smtClean="0"/>
              <a:t>Kako odgovaranje uključuje pisanje, nastavni </a:t>
            </a:r>
            <a:r>
              <a:rPr lang="bs-Latn-BA" dirty="0" err="1" smtClean="0"/>
              <a:t>ktreba</a:t>
            </a:r>
            <a:r>
              <a:rPr lang="bs-Latn-BA" dirty="0" smtClean="0"/>
              <a:t> da unaprijed odredi ( i informira učenike) da li će greške u pravopisu biti </a:t>
            </a:r>
            <a:r>
              <a:rPr lang="bs-Latn-BA" dirty="0" err="1" smtClean="0"/>
              <a:t>penalizirane</a:t>
            </a:r>
            <a:r>
              <a:rPr lang="bs-Latn-BA" dirty="0" smtClean="0"/>
              <a:t> </a:t>
            </a:r>
            <a:r>
              <a:rPr lang="en-US" dirty="0" smtClean="0"/>
              <a:t>      </a:t>
            </a:r>
            <a:endParaRPr lang="bs-Latn-BA" dirty="0" smtClean="0"/>
          </a:p>
          <a:p>
            <a:r>
              <a:rPr lang="bs-Latn-BA" dirty="0" smtClean="0"/>
              <a:t>Ukoliko je odgovor u formi rečenice treba </a:t>
            </a:r>
            <a:r>
              <a:rPr lang="bs-Latn-BA" dirty="0" smtClean="0"/>
              <a:t>unaprijed </a:t>
            </a:r>
            <a:r>
              <a:rPr lang="bs-Latn-BA" dirty="0" smtClean="0"/>
              <a:t>odlučiti da li ćete </a:t>
            </a:r>
            <a:r>
              <a:rPr lang="bs-Latn-BA" dirty="0" err="1" smtClean="0"/>
              <a:t>panalizirati</a:t>
            </a:r>
            <a:r>
              <a:rPr lang="bs-Latn-BA" dirty="0" smtClean="0"/>
              <a:t> greške u gramatici i što ćete uraditi ako učenik umjesto rečenice upiše samo fragment, frazu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s-Latn-BA" dirty="0" err="1" smtClean="0"/>
              <a:t>Esejska</a:t>
            </a:r>
            <a:r>
              <a:rPr lang="bs-Latn-BA" dirty="0" smtClean="0"/>
              <a:t> pitanja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s-Latn-BA" dirty="0" err="1" smtClean="0"/>
              <a:t>Dr.Dženana</a:t>
            </a:r>
            <a:r>
              <a:rPr lang="bs-Latn-BA" dirty="0" smtClean="0"/>
              <a:t> </a:t>
            </a:r>
            <a:r>
              <a:rPr lang="bs-Latn-BA" dirty="0" err="1" smtClean="0"/>
              <a:t>Husremović</a:t>
            </a:r>
            <a:endParaRPr lang="bs-Latn-BA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Pitanje za vas: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Sjetite se nakog </a:t>
            </a:r>
            <a:r>
              <a:rPr lang="bs-Latn-BA" dirty="0" err="1" smtClean="0"/>
              <a:t>esejskog</a:t>
            </a:r>
            <a:r>
              <a:rPr lang="bs-Latn-BA" dirty="0" smtClean="0"/>
              <a:t> pitanja na koje ste morali odgovoriti i koje je bilo zaista loše. </a:t>
            </a:r>
            <a:endParaRPr lang="en-US" dirty="0" smtClean="0"/>
          </a:p>
          <a:p>
            <a:pPr lvl="1"/>
            <a:r>
              <a:rPr lang="bs-Latn-BA" dirty="0" smtClean="0"/>
              <a:t>Zašto vam se nije svidjelo? Što je bilo pogrešno sa tim pitanjem? 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Što je </a:t>
            </a:r>
            <a:r>
              <a:rPr lang="bs-Latn-BA" dirty="0" err="1" smtClean="0"/>
              <a:t>esejsko</a:t>
            </a:r>
            <a:r>
              <a:rPr lang="bs-Latn-BA" dirty="0" smtClean="0"/>
              <a:t> pitanje?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To je pitanje na koje učenik mora odgovoriti širim odgovorom pri čemu niti jedan odgovor nije jedini korektan tako da isključuje tačnost drugih odgovora</a:t>
            </a:r>
            <a:endParaRPr lang="en-US" dirty="0" smtClean="0"/>
          </a:p>
          <a:p>
            <a:r>
              <a:rPr lang="bs-Latn-BA" dirty="0" smtClean="0"/>
              <a:t>Tačnost i prihvatljivost odgovora ocjenjuje osoba koja je stručna i koja je </a:t>
            </a:r>
            <a:r>
              <a:rPr lang="bs-Latn-BA" dirty="0" err="1" smtClean="0"/>
              <a:t>informirana</a:t>
            </a:r>
            <a:r>
              <a:rPr lang="bs-Latn-BA" dirty="0" smtClean="0"/>
              <a:t> o području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Što je </a:t>
            </a:r>
            <a:r>
              <a:rPr lang="bs-Latn-BA" dirty="0" err="1" smtClean="0"/>
              <a:t>esejsko</a:t>
            </a:r>
            <a:r>
              <a:rPr lang="bs-Latn-BA" dirty="0" smtClean="0"/>
              <a:t> pitanje?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err="1" smtClean="0"/>
              <a:t>Esejska</a:t>
            </a:r>
            <a:r>
              <a:rPr lang="bs-Latn-BA" dirty="0" smtClean="0"/>
              <a:t> pitanja treba da mjere kompleksne vještine i procese</a:t>
            </a:r>
          </a:p>
          <a:p>
            <a:pPr lvl="1"/>
            <a:r>
              <a:rPr lang="bs-Latn-BA" dirty="0" smtClean="0"/>
              <a:t>Dobro konstruirano pitanje mjeri organizaciju i integraciju materijala, dok loša pitanja traže samo prisjećanje</a:t>
            </a:r>
          </a:p>
          <a:p>
            <a:r>
              <a:rPr lang="bs-Latn-BA" dirty="0" err="1" smtClean="0"/>
              <a:t>Esejska</a:t>
            </a:r>
            <a:r>
              <a:rPr lang="bs-Latn-BA" dirty="0" smtClean="0"/>
              <a:t> pitanja treba da </a:t>
            </a:r>
            <a:r>
              <a:rPr lang="bs-Latn-BA" dirty="0" err="1" smtClean="0"/>
              <a:t>strukturiraju</a:t>
            </a:r>
            <a:r>
              <a:rPr lang="bs-Latn-BA" dirty="0" smtClean="0"/>
              <a:t> </a:t>
            </a:r>
            <a:r>
              <a:rPr lang="bs-Latn-BA" dirty="0" err="1" smtClean="0"/>
              <a:t>učenikov</a:t>
            </a:r>
            <a:r>
              <a:rPr lang="bs-Latn-BA" dirty="0" smtClean="0"/>
              <a:t> odgovor 	</a:t>
            </a:r>
          </a:p>
          <a:p>
            <a:pPr lvl="1"/>
            <a:r>
              <a:rPr lang="bs-Latn-BA" dirty="0" smtClean="0"/>
              <a:t>Pitanje treba da pomogne učeniku da se fokusira na glavni problem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ŠTO I KADA </a:t>
            </a:r>
            <a:r>
              <a:rPr lang="bs-Latn-BA" dirty="0" smtClean="0"/>
              <a:t>PR</a:t>
            </a:r>
            <a:r>
              <a:rPr lang="bs-Latn-BA" dirty="0" smtClean="0"/>
              <a:t>OCJENJIVATI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bs-Latn-BA" dirty="0" smtClean="0"/>
              <a:t> OCJENJIVANJE KVALITETE PODUČAVANJA (anketa) </a:t>
            </a:r>
          </a:p>
          <a:p>
            <a:r>
              <a:rPr lang="bs-Latn-BA" dirty="0" smtClean="0"/>
              <a:t>- povratna informacija nastavniku o napredovanju učenika </a:t>
            </a:r>
          </a:p>
          <a:p>
            <a:r>
              <a:rPr lang="bs-Latn-BA" dirty="0" smtClean="0"/>
              <a:t>- poboljšanje poučavanja </a:t>
            </a:r>
          </a:p>
          <a:p>
            <a:r>
              <a:rPr lang="bs-Latn-BA" dirty="0" smtClean="0"/>
              <a:t>- procjena "slabih i jakih tačaka" predmeta </a:t>
            </a:r>
          </a:p>
          <a:p>
            <a:r>
              <a:rPr lang="bs-Latn-BA" dirty="0" smtClean="0"/>
              <a:t>- procjena u kom obimu je podučavanje postiglo </a:t>
            </a:r>
            <a:r>
              <a:rPr lang="bs-Latn-BA" dirty="0" err="1" smtClean="0"/>
              <a:t>zadane</a:t>
            </a:r>
            <a:r>
              <a:rPr lang="bs-Latn-BA" dirty="0" smtClean="0"/>
              <a:t> ciljeve </a:t>
            </a:r>
          </a:p>
          <a:p>
            <a:r>
              <a:rPr lang="bs-Latn-BA" dirty="0" smtClean="0"/>
              <a:t>- identifikacija učinkovitosti obrazovnog okruženja </a:t>
            </a:r>
          </a:p>
          <a:p>
            <a:r>
              <a:rPr lang="bs-Latn-BA" dirty="0" smtClean="0"/>
              <a:t>- nadzor nad standardima </a:t>
            </a:r>
            <a:endParaRPr lang="bs-Latn-B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©</a:t>
            </a:r>
            <a:r>
              <a:rPr lang="hr-HR" smtClean="0"/>
              <a:t> 200</a:t>
            </a:r>
            <a:r>
              <a:rPr lang="en-US" smtClean="0"/>
              <a:t>7</a:t>
            </a:r>
            <a:r>
              <a:rPr lang="hr-HR" smtClean="0"/>
              <a:t>, University of Alberta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err="1" smtClean="0"/>
              <a:t>Esejska</a:t>
            </a:r>
            <a:r>
              <a:rPr lang="bs-Latn-BA" dirty="0" smtClean="0"/>
              <a:t> pitanja i obrazovni ciljevi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 </a:t>
            </a:r>
            <a:r>
              <a:rPr lang="bs-Latn-BA" dirty="0" err="1" smtClean="0"/>
              <a:t>esejski</a:t>
            </a:r>
            <a:r>
              <a:rPr lang="bs-Latn-BA" dirty="0" smtClean="0"/>
              <a:t> testovi treba da budu vezani za ciljeve i nastavu</a:t>
            </a:r>
          </a:p>
          <a:p>
            <a:r>
              <a:rPr lang="bs-Latn-BA" dirty="0" smtClean="0"/>
              <a:t>Ukoliko nastavnik nije podučio učenike što znači “usporedi” ili “koje su sličnosti i razlike”  tokom nastave, test koji traži ovakvu vještinu u biti je više testiranje njihove sposobnosti razumijevanja ovih termina a ne demonstriranje usvojenih vještina </a:t>
            </a:r>
          </a:p>
          <a:p>
            <a:r>
              <a:rPr lang="bs-Latn-BA" dirty="0" smtClean="0"/>
              <a:t>test ne može biti mjesto kada se student prvi put susreće sa nekim zahtjevom </a:t>
            </a:r>
          </a:p>
          <a:p>
            <a:r>
              <a:rPr lang="bs-Latn-BA" dirty="0" smtClean="0"/>
              <a:t>Instrukcije treba da pripreme učenike za </a:t>
            </a:r>
            <a:r>
              <a:rPr lang="bs-Latn-BA" dirty="0" err="1" smtClean="0"/>
              <a:t>esejska</a:t>
            </a:r>
            <a:r>
              <a:rPr lang="bs-Latn-BA" dirty="0" smtClean="0"/>
              <a:t> pitanja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Korištenje </a:t>
            </a:r>
            <a:r>
              <a:rPr lang="bs-Latn-BA" dirty="0" err="1" smtClean="0"/>
              <a:t>esejskih</a:t>
            </a:r>
            <a:r>
              <a:rPr lang="bs-Latn-BA" dirty="0" smtClean="0"/>
              <a:t> pitanja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smtClean="0"/>
              <a:t>Zbog vremena koje je potrebno za vrednovanje </a:t>
            </a:r>
            <a:r>
              <a:rPr lang="bs-Latn-BA" dirty="0" err="1" smtClean="0"/>
              <a:t>esejskih</a:t>
            </a:r>
            <a:r>
              <a:rPr lang="bs-Latn-BA" dirty="0" smtClean="0"/>
              <a:t> pitanja te ograničenog broja područja koja se mogu ispitati, </a:t>
            </a:r>
            <a:r>
              <a:rPr lang="bs-Latn-BA" dirty="0" err="1" smtClean="0"/>
              <a:t>esejska</a:t>
            </a:r>
            <a:r>
              <a:rPr lang="bs-Latn-BA" dirty="0" smtClean="0"/>
              <a:t> pitanja treba koristiti samo onda kada se drugom vrstom pitanja ne može ispitati postizanje ciljeva</a:t>
            </a:r>
          </a:p>
          <a:p>
            <a:r>
              <a:rPr lang="bs-Latn-BA" dirty="0" smtClean="0"/>
              <a:t>Ona su pogodna tamo gdje postoji opasnost od prepisivanja i kada je broj učenika koje </a:t>
            </a:r>
            <a:r>
              <a:rPr lang="bs-Latn-BA" dirty="0" err="1" smtClean="0"/>
              <a:t>ispitujemo</a:t>
            </a:r>
            <a:r>
              <a:rPr lang="bs-Latn-BA" dirty="0" smtClean="0"/>
              <a:t> mali</a:t>
            </a:r>
          </a:p>
          <a:p>
            <a:r>
              <a:rPr lang="bs-Latn-BA" dirty="0" smtClean="0"/>
              <a:t>Korisna su kada imamo malo vremena za pripremanje testa, ali puno vremena za ocjenjivanje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err="1" smtClean="0"/>
              <a:t>Korišenje</a:t>
            </a:r>
            <a:r>
              <a:rPr lang="bs-Latn-BA" dirty="0" smtClean="0"/>
              <a:t> </a:t>
            </a:r>
            <a:r>
              <a:rPr lang="bs-Latn-BA" dirty="0" err="1" smtClean="0"/>
              <a:t>esejskih</a:t>
            </a:r>
            <a:r>
              <a:rPr lang="bs-Latn-BA" dirty="0" smtClean="0"/>
              <a:t> pitanja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Nastavnik dosta brzo može da pripremi </a:t>
            </a:r>
            <a:r>
              <a:rPr lang="bs-Latn-BA" dirty="0" err="1" smtClean="0"/>
              <a:t>esejska</a:t>
            </a:r>
            <a:r>
              <a:rPr lang="bs-Latn-BA" dirty="0" smtClean="0"/>
              <a:t> pitanja</a:t>
            </a:r>
          </a:p>
          <a:p>
            <a:r>
              <a:rPr lang="bs-Latn-BA" dirty="0" smtClean="0"/>
              <a:t>Broj </a:t>
            </a:r>
            <a:r>
              <a:rPr lang="bs-Latn-BA" dirty="0" err="1" smtClean="0"/>
              <a:t>esejskih</a:t>
            </a:r>
            <a:r>
              <a:rPr lang="bs-Latn-BA" dirty="0" smtClean="0"/>
              <a:t> pitanja mora biti puno manji od broja objektivnih pitanja</a:t>
            </a:r>
          </a:p>
          <a:p>
            <a:r>
              <a:rPr lang="bs-Latn-BA" dirty="0" smtClean="0"/>
              <a:t>Jedno </a:t>
            </a:r>
            <a:r>
              <a:rPr lang="bs-Latn-BA" dirty="0" err="1" smtClean="0"/>
              <a:t>esejsko</a:t>
            </a:r>
            <a:r>
              <a:rPr lang="bs-Latn-BA" dirty="0" smtClean="0"/>
              <a:t> pitanje zamjenjuje nekoliko drugih pitanja tako da je i uzorak e sadržaja ograničen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Korištenje </a:t>
            </a:r>
            <a:r>
              <a:rPr lang="bs-Latn-BA" dirty="0" err="1" smtClean="0"/>
              <a:t>esejskih</a:t>
            </a:r>
            <a:r>
              <a:rPr lang="bs-Latn-BA" dirty="0" smtClean="0"/>
              <a:t> pitanja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err="1" smtClean="0"/>
              <a:t>Esejska</a:t>
            </a:r>
            <a:r>
              <a:rPr lang="bs-Latn-BA" dirty="0" smtClean="0"/>
              <a:t> pitanja eliminiraju mogućnost pogađanja</a:t>
            </a:r>
          </a:p>
          <a:p>
            <a:r>
              <a:rPr lang="bs-Latn-BA" dirty="0" smtClean="0"/>
              <a:t>Traže više vremena za ocjenjivanje i </a:t>
            </a:r>
            <a:r>
              <a:rPr lang="bs-Latn-BA" dirty="0" err="1" smtClean="0"/>
              <a:t>veiki</a:t>
            </a:r>
            <a:r>
              <a:rPr lang="bs-Latn-BA" dirty="0" smtClean="0"/>
              <a:t> je broj faktora koji utiču na ocjenjivanje</a:t>
            </a:r>
          </a:p>
          <a:p>
            <a:r>
              <a:rPr lang="en-US" dirty="0" smtClean="0"/>
              <a:t> </a:t>
            </a:r>
            <a:r>
              <a:rPr lang="bs-Latn-BA" dirty="0" smtClean="0"/>
              <a:t>da bi odgovorio na </a:t>
            </a:r>
            <a:r>
              <a:rPr lang="bs-Latn-BA" dirty="0" err="1" smtClean="0"/>
              <a:t>esejsko</a:t>
            </a:r>
            <a:r>
              <a:rPr lang="bs-Latn-BA" dirty="0" smtClean="0"/>
              <a:t> pitanje učenik mora imati razvijene vještine pisanja i ne smije biti </a:t>
            </a:r>
            <a:r>
              <a:rPr lang="bs-Latn-BA" dirty="0" err="1" smtClean="0"/>
              <a:t>penaliziran</a:t>
            </a:r>
            <a:r>
              <a:rPr lang="bs-Latn-BA" dirty="0" smtClean="0"/>
              <a:t> za rukopis, gramatiku, pravopis</a:t>
            </a:r>
          </a:p>
          <a:p>
            <a:r>
              <a:rPr lang="bs-Latn-BA" dirty="0" smtClean="0"/>
              <a:t>Da bi spriječili da </a:t>
            </a:r>
            <a:r>
              <a:rPr lang="bs-Latn-BA" dirty="0" err="1" smtClean="0"/>
              <a:t>pomiješamo</a:t>
            </a:r>
            <a:r>
              <a:rPr lang="bs-Latn-BA" dirty="0" smtClean="0"/>
              <a:t> znanje i pravopis, daju se dvije odvojene ocjene  - jedna za sadržaj, druga za vještine pisanja</a:t>
            </a:r>
          </a:p>
          <a:p>
            <a:r>
              <a:rPr lang="bs-Latn-BA" dirty="0" smtClean="0"/>
              <a:t>Duži odgovori (koji mogu sadržavati nevažne informacije) mogu dobiti više ocjene od kraćih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Korištenje </a:t>
            </a:r>
            <a:r>
              <a:rPr lang="bs-Latn-BA" dirty="0" err="1" smtClean="0"/>
              <a:t>esejskih</a:t>
            </a:r>
            <a:r>
              <a:rPr lang="bs-Latn-BA" dirty="0" smtClean="0"/>
              <a:t> pitanja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Postoji rizik od </a:t>
            </a:r>
            <a:r>
              <a:rPr lang="bs-Latn-BA" dirty="0" err="1" smtClean="0"/>
              <a:t>subjektivnog</a:t>
            </a:r>
            <a:r>
              <a:rPr lang="bs-Latn-BA" dirty="0" smtClean="0"/>
              <a:t> i nepouzdanog ocjenjivanja</a:t>
            </a:r>
          </a:p>
          <a:p>
            <a:r>
              <a:rPr lang="bs-Latn-BA" dirty="0" smtClean="0"/>
              <a:t>Poredak radova može imati uticaja na ocjene. Nastavnik može postati </a:t>
            </a:r>
            <a:r>
              <a:rPr lang="bs-Latn-BA" dirty="0" err="1" smtClean="0"/>
              <a:t>strožiji</a:t>
            </a:r>
            <a:r>
              <a:rPr lang="bs-Latn-BA" dirty="0" smtClean="0"/>
              <a:t> (ili blaži) nakon što pročita nekoliko radova te dodjeljivati isto kvalitetnim radovima drugačiju ocjenu</a:t>
            </a:r>
          </a:p>
          <a:p>
            <a:r>
              <a:rPr lang="bs-Latn-BA" dirty="0" smtClean="0"/>
              <a:t>Umor ocjenjivača može uticati na ocjene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Vrste </a:t>
            </a:r>
            <a:r>
              <a:rPr lang="bs-Latn-BA" dirty="0" err="1" smtClean="0"/>
              <a:t>esejskih</a:t>
            </a:r>
            <a:r>
              <a:rPr lang="bs-Latn-BA" dirty="0" smtClean="0"/>
              <a:t> pitanja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b="1" dirty="0" smtClean="0"/>
              <a:t>Prošireni odgovor</a:t>
            </a:r>
            <a:r>
              <a:rPr lang="bs-Latn-BA" dirty="0" smtClean="0"/>
              <a:t>- </a:t>
            </a:r>
            <a:r>
              <a:rPr lang="bs-Latn-BA" dirty="0" err="1" smtClean="0"/>
              <a:t>esejska</a:t>
            </a:r>
            <a:r>
              <a:rPr lang="bs-Latn-BA" dirty="0" smtClean="0"/>
              <a:t> pitanja koja traže duži odgovor</a:t>
            </a:r>
          </a:p>
          <a:p>
            <a:pPr lvl="1"/>
            <a:r>
              <a:rPr lang="bs-Latn-BA" dirty="0" smtClean="0"/>
              <a:t>Obično su predugi za testiranja tako da ih dajemo kao domaće zadatke</a:t>
            </a:r>
          </a:p>
          <a:p>
            <a:r>
              <a:rPr lang="bs-Latn-BA" b="1" dirty="0" smtClean="0"/>
              <a:t>Ograničeni odgovor – </a:t>
            </a:r>
            <a:r>
              <a:rPr lang="bs-Latn-BA" dirty="0" smtClean="0"/>
              <a:t>uključuje upute za ograničenje (npr. “u 75 riječi ili manje”, “u jednom paragrafu od 8 linija” ili “ne više od jedne stranice”)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Upute za </a:t>
            </a:r>
            <a:r>
              <a:rPr lang="bs-Latn-BA" dirty="0" err="1" smtClean="0"/>
              <a:t>esejska</a:t>
            </a:r>
            <a:r>
              <a:rPr lang="bs-Latn-BA" dirty="0" smtClean="0"/>
              <a:t> pitanja: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err="1" smtClean="0"/>
              <a:t>Procijenite</a:t>
            </a:r>
            <a:r>
              <a:rPr lang="bs-Latn-BA" dirty="0" smtClean="0"/>
              <a:t> koji nivo znanja ispitujete</a:t>
            </a:r>
          </a:p>
          <a:p>
            <a:r>
              <a:rPr lang="bs-Latn-BA" dirty="0" smtClean="0"/>
              <a:t>Vodite računa u trenutnim vještinama čitanja i pisanja učenika </a:t>
            </a:r>
            <a:r>
              <a:rPr lang="en-US" dirty="0" smtClean="0"/>
              <a:t>    </a:t>
            </a:r>
            <a:endParaRPr lang="bs-Latn-BA" dirty="0" smtClean="0"/>
          </a:p>
          <a:p>
            <a:r>
              <a:rPr lang="bs-Latn-BA" dirty="0" smtClean="0"/>
              <a:t>Koristite </a:t>
            </a:r>
            <a:r>
              <a:rPr lang="bs-Latn-BA" dirty="0" err="1" smtClean="0"/>
              <a:t>esejska</a:t>
            </a:r>
            <a:r>
              <a:rPr lang="bs-Latn-BA" dirty="0" smtClean="0"/>
              <a:t> pitanja kada ishode učenja ne možete drugačije mjeriti </a:t>
            </a:r>
            <a:r>
              <a:rPr lang="en-US" dirty="0" smtClean="0"/>
              <a:t>  </a:t>
            </a:r>
            <a:endParaRPr lang="bs-Latn-BA" dirty="0" smtClean="0"/>
          </a:p>
          <a:p>
            <a:r>
              <a:rPr lang="bs-Latn-BA" dirty="0" smtClean="0"/>
              <a:t>Dva ili više pitanja koja su specifičnija su bolja nego jedno dugačko i obimno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Upute za </a:t>
            </a:r>
            <a:r>
              <a:rPr lang="bs-Latn-BA" dirty="0" err="1" smtClean="0"/>
              <a:t>esejska</a:t>
            </a:r>
            <a:r>
              <a:rPr lang="bs-Latn-BA" dirty="0" smtClean="0"/>
              <a:t> pitanja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s-Latn-BA" dirty="0" err="1" smtClean="0"/>
              <a:t>Definirajte</a:t>
            </a:r>
            <a:r>
              <a:rPr lang="bs-Latn-BA" dirty="0" smtClean="0"/>
              <a:t> zadatak što specifičnije bez davanja odgovora. Iz vaše upute učenik treba da procijeni kako će pitanje biti </a:t>
            </a:r>
            <a:r>
              <a:rPr lang="bs-Latn-BA" dirty="0" err="1" smtClean="0"/>
              <a:t>vrednovano</a:t>
            </a:r>
            <a:r>
              <a:rPr lang="bs-Latn-BA" dirty="0" smtClean="0"/>
              <a:t> i koliko će bodova dobiti za to pitanje</a:t>
            </a:r>
          </a:p>
          <a:p>
            <a:r>
              <a:rPr lang="bs-Latn-BA" dirty="0" smtClean="0"/>
              <a:t>Možete ponuditi i nekoliko pitanja tako da učenik odabere jedno na koje će odgovarati. Pitanja ne moraju biti iste težine </a:t>
            </a:r>
          </a:p>
          <a:p>
            <a:pPr lvl="1"/>
            <a:r>
              <a:rPr lang="bs-Latn-BA" dirty="0" smtClean="0"/>
              <a:t>Problem – dobri učenici mogu izabrati teža pitanja ali imati slabije odgovore nego što bi imali da su izabrali lakša pitanja </a:t>
            </a:r>
          </a:p>
          <a:p>
            <a:pPr lvl="1"/>
            <a:r>
              <a:rPr lang="bs-Latn-BA" dirty="0" smtClean="0"/>
              <a:t>Neki učenici neće znati koja pitanja da odaberu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dirty="0" smtClean="0"/>
              <a:t>Upute za </a:t>
            </a:r>
            <a:r>
              <a:rPr lang="bs-Latn-BA" dirty="0" err="1" smtClean="0"/>
              <a:t>esejska</a:t>
            </a:r>
            <a:r>
              <a:rPr lang="bs-Latn-BA" dirty="0" smtClean="0"/>
              <a:t> pitanja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s-Latn-BA" dirty="0" smtClean="0"/>
              <a:t>Dajte uputu o dužini odgovora ili vremenu za odgovaranje</a:t>
            </a:r>
          </a:p>
          <a:p>
            <a:r>
              <a:rPr lang="bs-Latn-BA" dirty="0" smtClean="0"/>
              <a:t>Unaprijed odredite što tražite u odgovoru. Pripremite katalog odgovora i napravite sistem vrednovanja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bs-Latn-BA" b="1" i="1" dirty="0" smtClean="0"/>
              <a:t>Razumijevanje, objašnjavanje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bs-Latn-BA" dirty="0" smtClean="0"/>
              <a:t>Svojim riječima objasni značenje</a:t>
            </a:r>
            <a:r>
              <a:rPr lang="en-US" dirty="0" smtClean="0"/>
              <a:t>. . . </a:t>
            </a:r>
          </a:p>
          <a:p>
            <a:r>
              <a:rPr lang="bs-Latn-BA" dirty="0" smtClean="0"/>
              <a:t>Svojim riječima objasni što se misli pod</a:t>
            </a:r>
            <a:r>
              <a:rPr lang="en-US" dirty="0" smtClean="0"/>
              <a:t>. . . </a:t>
            </a:r>
            <a:endParaRPr lang="bs-Latn-BA" dirty="0" smtClean="0"/>
          </a:p>
          <a:p>
            <a:r>
              <a:rPr lang="bs-Latn-BA" dirty="0" smtClean="0"/>
              <a:t>Opiši primjer za</a:t>
            </a:r>
            <a:r>
              <a:rPr lang="en-US" dirty="0" smtClean="0"/>
              <a:t>. . . </a:t>
            </a:r>
            <a:r>
              <a:rPr lang="bs-Latn-BA" dirty="0" smtClean="0"/>
              <a:t>koji si ti vidio ili doživio</a:t>
            </a:r>
            <a:r>
              <a:rPr lang="en-US" dirty="0" smtClean="0"/>
              <a:t>.</a:t>
            </a:r>
          </a:p>
          <a:p>
            <a:r>
              <a:rPr lang="bs-Latn-BA" dirty="0" smtClean="0"/>
              <a:t>Objasni što je</a:t>
            </a:r>
            <a:r>
              <a:rPr lang="en-US" dirty="0" smtClean="0"/>
              <a:t>. . . </a:t>
            </a:r>
            <a:r>
              <a:rPr lang="bs-Latn-BA" dirty="0" smtClean="0"/>
              <a:t>Mislio kada je rekao</a:t>
            </a:r>
            <a:r>
              <a:rPr lang="en-US" dirty="0" smtClean="0"/>
              <a:t>". . . . "</a:t>
            </a:r>
          </a:p>
          <a:p>
            <a:r>
              <a:rPr lang="bs-Latn-BA" dirty="0" smtClean="0"/>
              <a:t>Zašto je</a:t>
            </a:r>
            <a:r>
              <a:rPr lang="en-US" dirty="0" smtClean="0"/>
              <a:t>. . 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C_MS_EA_Common_ID04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BBA92FD-D8B3-4E60-B325-9C136BE5346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MSC_MS_EA_Common_ID04</Template>
  <TotalTime>0</TotalTime>
  <Words>4502</Words>
  <Application>Microsoft Office PowerPoint</Application>
  <PresentationFormat>On-screen Show (4:3)</PresentationFormat>
  <Paragraphs>841</Paragraphs>
  <Slides>117</Slides>
  <Notes>117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117</vt:i4>
      </vt:variant>
    </vt:vector>
  </HeadingPairs>
  <TitlesOfParts>
    <vt:vector size="118" baseType="lpstr">
      <vt:lpstr>MSC_MS_EA_Common_ID04</vt:lpstr>
      <vt:lpstr>Ishodi učenja i vrednovanje postignuća – vještina postavljanja pitanja i konstrukcija materijala za vrednovanje u nastavi</vt:lpstr>
      <vt:lpstr>Teorija procjene znanja</vt:lpstr>
      <vt:lpstr>TROSTEPENI MODEL PROCJENJIVANJA </vt:lpstr>
      <vt:lpstr>Svrha procjenjivanja</vt:lpstr>
      <vt:lpstr>ŠTO I KADA PROCJENJIVATI</vt:lpstr>
      <vt:lpstr>ŠTO I KADA PROCJENJIVATI</vt:lpstr>
      <vt:lpstr>Vrste ocjenjivanja </vt:lpstr>
      <vt:lpstr>ŠTO I KADA PROCJENJIVATI</vt:lpstr>
      <vt:lpstr>ŠTO I KADA PROCJENJIVATI</vt:lpstr>
      <vt:lpstr>Pitanja objektivnog tipa</vt:lpstr>
      <vt:lpstr>Vrste pitanja</vt:lpstr>
      <vt:lpstr>Prednosti pitanja objektivnog tipa</vt:lpstr>
      <vt:lpstr>Prednosti pitanja objektivnog tipa</vt:lpstr>
      <vt:lpstr>Prednosti pitanja objektivnog tipa</vt:lpstr>
      <vt:lpstr>Nedostaci pitanja objektivnog tipa</vt:lpstr>
      <vt:lpstr>Nedostaci pitanja objektivnog tipa</vt:lpstr>
      <vt:lpstr>Nedostaci pitanja objektivnog tipa</vt:lpstr>
      <vt:lpstr>Nedostaci pitanja objektivnog tipa</vt:lpstr>
      <vt:lpstr>Pitanja tačno / pogrešno ili pitanja sa dvije alternative </vt:lpstr>
      <vt:lpstr>Pitanja tačno - pogrešno</vt:lpstr>
      <vt:lpstr>Pravila za pripremu pitanja sa dvije alternative:</vt:lpstr>
      <vt:lpstr>Pravila za pripremu pitanja sa dvije alternative:</vt:lpstr>
      <vt:lpstr>Da li je ovo dobro pitanje?</vt:lpstr>
      <vt:lpstr>Da li je ovo dobro pitanje?</vt:lpstr>
      <vt:lpstr>Da li je ovo dobro pitanje?</vt:lpstr>
      <vt:lpstr>Da li je ovo dobro pitanje?</vt:lpstr>
      <vt:lpstr>Da li je ovo dobro pitanje?</vt:lpstr>
      <vt:lpstr>Da li je ovo dobro pitanje?</vt:lpstr>
      <vt:lpstr>Da li je ovo dobro pitanje?</vt:lpstr>
      <vt:lpstr>Problemi sa pogađanjem </vt:lpstr>
      <vt:lpstr>Pitanja višestrukog izbora</vt:lpstr>
      <vt:lpstr>Princip 1</vt:lpstr>
      <vt:lpstr>Princip br. 2 – Loš primjer</vt:lpstr>
      <vt:lpstr>Princip br. 2 – Bolji primjer</vt:lpstr>
      <vt:lpstr>Princip br. 3 – Loš primjer</vt:lpstr>
      <vt:lpstr>Princip br. 3 – Bolji primjer</vt:lpstr>
      <vt:lpstr>Principi br. 4, 5, 6, 7</vt:lpstr>
      <vt:lpstr>Princip br. 8 – Loš primjer</vt:lpstr>
      <vt:lpstr>Princip br. 8 – Loš primjer</vt:lpstr>
      <vt:lpstr>Princip br. 8</vt:lpstr>
      <vt:lpstr>Princip br. 9 - 12</vt:lpstr>
      <vt:lpstr>Princip br.13</vt:lpstr>
      <vt:lpstr>Loš primjer</vt:lpstr>
      <vt:lpstr>Umijeće kritičkog razmišljanja</vt:lpstr>
      <vt:lpstr>Umijeće kritičkog razmišljanja</vt:lpstr>
      <vt:lpstr>Kako modificirati pitanje višestrukog izbora da bi se izbjeglo ponavljanje</vt:lpstr>
      <vt:lpstr>Primjer modifikacije:</vt:lpstr>
      <vt:lpstr>Primjer modifikacije:</vt:lpstr>
      <vt:lpstr>Primjer modifikacije:</vt:lpstr>
      <vt:lpstr>Modificirano pitanje:</vt:lpstr>
      <vt:lpstr>Pravila pripreme pitanja višestrukog izbora</vt:lpstr>
      <vt:lpstr>Pravila pripreme pitanja višestrukog izbora</vt:lpstr>
      <vt:lpstr>Pravila pripreme pitanja višestrukog izbora</vt:lpstr>
      <vt:lpstr>Pitanja sa sparivanjem odgovora</vt:lpstr>
      <vt:lpstr>Sparivanje odgovora</vt:lpstr>
      <vt:lpstr>Konstrukcija pitanja sa sparivanjem </vt:lpstr>
      <vt:lpstr>Konstrukcija pitanja sa sparivanjem </vt:lpstr>
      <vt:lpstr>Slide 58</vt:lpstr>
      <vt:lpstr>Konstrukcija pitanja sa sparivanjem </vt:lpstr>
      <vt:lpstr>Slide 60</vt:lpstr>
      <vt:lpstr>Konstrukcija pitanja sa sparivanjem </vt:lpstr>
      <vt:lpstr>Slide 62</vt:lpstr>
      <vt:lpstr>Konstrukcija pitanja sa sparivanjem </vt:lpstr>
      <vt:lpstr>Slide 64</vt:lpstr>
      <vt:lpstr>Konstrukcija pitanja sa sparivanjem </vt:lpstr>
      <vt:lpstr>Slide 66</vt:lpstr>
      <vt:lpstr>Konstrukcija pitanja sa sparivanjem </vt:lpstr>
      <vt:lpstr>Konstrukcija pitanja sa sparivanjem </vt:lpstr>
      <vt:lpstr>Pitanja sa dopunjavanjem – upisivanje tekStualnog odgovora ili kratki esej</vt:lpstr>
      <vt:lpstr>Pitanja sa dopunjavanjem</vt:lpstr>
      <vt:lpstr>Prednosti pitanja sa dopunjavanjem </vt:lpstr>
      <vt:lpstr>Pitanja sa dopunjavanjem</vt:lpstr>
      <vt:lpstr>Pitanja sa kratkim odgovorima</vt:lpstr>
      <vt:lpstr>Mogući problemi sa ovim pitanjima </vt:lpstr>
      <vt:lpstr>Primjer:</vt:lpstr>
      <vt:lpstr>Što je pitanje sa kratkim odgovorom?</vt:lpstr>
      <vt:lpstr>Primjer pitanja koje traži kratku rečenicu</vt:lpstr>
      <vt:lpstr>Primjer pitanja koje traži riječ</vt:lpstr>
      <vt:lpstr>Primjer pitanja koje traži listu</vt:lpstr>
      <vt:lpstr>Primjer pitanja koje traži broj ili simbol</vt:lpstr>
      <vt:lpstr>Pravila za pripremanje pitanja sa nadopunjavanjem i kratkim odgovorima </vt:lpstr>
      <vt:lpstr>Pravila za pripremanje pitanja sa nadopunjavanjem i kratkim odgovorima </vt:lpstr>
      <vt:lpstr>Pravila za pripremanje pitanja sa nadopunjavanjem i kratkim odgovorima </vt:lpstr>
      <vt:lpstr>Pravila samo za pitanja sa nadopunjavanjem</vt:lpstr>
      <vt:lpstr>Pitanje vrednovanja</vt:lpstr>
      <vt:lpstr>Esejska pitanja</vt:lpstr>
      <vt:lpstr>Pitanje za vas:</vt:lpstr>
      <vt:lpstr>Što je esejsko pitanje?</vt:lpstr>
      <vt:lpstr>Što je esejsko pitanje?</vt:lpstr>
      <vt:lpstr>Esejska pitanja i obrazovni ciljevi </vt:lpstr>
      <vt:lpstr>Korištenje esejskih pitanja</vt:lpstr>
      <vt:lpstr>Korišenje esejskih pitanja</vt:lpstr>
      <vt:lpstr>Korištenje esejskih pitanja</vt:lpstr>
      <vt:lpstr>Korištenje esejskih pitanja</vt:lpstr>
      <vt:lpstr>Vrste esejskih pitanja</vt:lpstr>
      <vt:lpstr>Upute za esejska pitanja:</vt:lpstr>
      <vt:lpstr>Upute za esejska pitanja</vt:lpstr>
      <vt:lpstr>Upute za esejska pitanja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Strukturiranje esejskih pitanja</vt:lpstr>
      <vt:lpstr>Primjer strukturiranja:</vt:lpstr>
      <vt:lpstr>Primjer strukturiranja:</vt:lpstr>
      <vt:lpstr>Procedure ocjenjivanja</vt:lpstr>
      <vt:lpstr>Generalna procedura ocjenjivanja</vt:lpstr>
      <vt:lpstr>Analitičko ocjenjivanje</vt:lpstr>
      <vt:lpstr>Primjer:</vt:lpstr>
      <vt:lpstr>Globalno ili holističko bodovanje </vt:lpstr>
      <vt:lpstr>Primjer:</vt:lpstr>
      <vt:lpstr>ZADATAK ZA POLAZNIKE  </vt:lpstr>
      <vt:lpstr>ZADATAK ZA POLAZNIKE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2012-01-27T09:40:33Z</dcterms:created>
  <dcterms:modified xsi:type="dcterms:W3CDTF">2012-01-27T17:02:39Z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TC103626559990</vt:lpwstr>
  </property>
</Properties>
</file>